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2.xml" ContentType="application/vnd.openxmlformats-officedocument.drawingml.chart+xml"/>
  <Override PartName="/ppt/notesSlides/notesSlide17.xml" ContentType="application/vnd.openxmlformats-officedocument.presentationml.notesSlide+xml"/>
  <Override PartName="/ppt/charts/chart3.xml" ContentType="application/vnd.openxmlformats-officedocument.drawingml.chart+xml"/>
  <Override PartName="/ppt/notesSlides/notesSlide18.xml" ContentType="application/vnd.openxmlformats-officedocument.presentationml.notesSlide+xml"/>
  <Override PartName="/ppt/charts/chart4.xml" ContentType="application/vnd.openxmlformats-officedocument.drawingml.chart+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rts/chart5.xml" ContentType="application/vnd.openxmlformats-officedocument.drawingml.chart+xml"/>
  <Override PartName="/ppt/charts/chart6.xml" ContentType="application/vnd.openxmlformats-officedocument.drawingml.chart+xml"/>
  <Override PartName="/ppt/notesSlides/notesSlide36.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notesSlides/notesSlide37.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notesSlides/notesSlide38.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notesSlides/notesSlide39.xml" ContentType="application/vnd.openxmlformats-officedocument.presentationml.notesSlide+xml"/>
  <Override PartName="/ppt/charts/chart13.xml" ContentType="application/vnd.openxmlformats-officedocument.drawingml.chart+xml"/>
  <Override PartName="/ppt/charts/chart14.xml" ContentType="application/vnd.openxmlformats-officedocument.drawingml.chart+xml"/>
  <Override PartName="/ppt/drawings/drawing1.xml" ContentType="application/vnd.openxmlformats-officedocument.drawingml.chartshapes+xml"/>
  <Override PartName="/ppt/notesSlides/notesSlide40.xml" ContentType="application/vnd.openxmlformats-officedocument.presentationml.notesSlide+xml"/>
  <Override PartName="/ppt/charts/chart15.xml" ContentType="application/vnd.openxmlformats-officedocument.drawingml.chart+xml"/>
  <Override PartName="/ppt/charts/chart16.xml" ContentType="application/vnd.openxmlformats-officedocument.drawingml.chart+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17.xml" ContentType="application/vnd.openxmlformats-officedocument.drawingml.chart+xml"/>
  <Override PartName="/ppt/charts/chart18.xml" ContentType="application/vnd.openxmlformats-officedocument.drawingml.chart+xml"/>
  <Override PartName="/ppt/notesSlides/notesSlide44.xml" ContentType="application/vnd.openxmlformats-officedocument.presentationml.notesSlide+xml"/>
  <Override PartName="/ppt/charts/chart19.xml" ContentType="application/vnd.openxmlformats-officedocument.drawingml.chart+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rts/chart20.xml" ContentType="application/vnd.openxmlformats-officedocument.drawingml.chart+xml"/>
  <Override PartName="/ppt/notesSlides/notesSlide47.xml" ContentType="application/vnd.openxmlformats-officedocument.presentationml.notesSlide+xml"/>
  <Override PartName="/ppt/charts/chart21.xml" ContentType="application/vnd.openxmlformats-officedocument.drawingml.chart+xml"/>
  <Override PartName="/ppt/notesSlides/notesSlide48.xml" ContentType="application/vnd.openxmlformats-officedocument.presentationml.notesSlide+xml"/>
  <Override PartName="/ppt/charts/chart22.xml" ContentType="application/vnd.openxmlformats-officedocument.drawingml.chart+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8"/>
  </p:notesMasterIdLst>
  <p:sldIdLst>
    <p:sldId id="314" r:id="rId2"/>
    <p:sldId id="256" r:id="rId3"/>
    <p:sldId id="258" r:id="rId4"/>
    <p:sldId id="266" r:id="rId5"/>
    <p:sldId id="267" r:id="rId6"/>
    <p:sldId id="269" r:id="rId7"/>
    <p:sldId id="268" r:id="rId8"/>
    <p:sldId id="270" r:id="rId9"/>
    <p:sldId id="271" r:id="rId10"/>
    <p:sldId id="259" r:id="rId11"/>
    <p:sldId id="257" r:id="rId12"/>
    <p:sldId id="272" r:id="rId13"/>
    <p:sldId id="273" r:id="rId14"/>
    <p:sldId id="260" r:id="rId15"/>
    <p:sldId id="276" r:id="rId16"/>
    <p:sldId id="274" r:id="rId17"/>
    <p:sldId id="275" r:id="rId18"/>
    <p:sldId id="277" r:id="rId19"/>
    <p:sldId id="261" r:id="rId20"/>
    <p:sldId id="278" r:id="rId21"/>
    <p:sldId id="262" r:id="rId22"/>
    <p:sldId id="289" r:id="rId23"/>
    <p:sldId id="286" r:id="rId24"/>
    <p:sldId id="287" r:id="rId25"/>
    <p:sldId id="288" r:id="rId26"/>
    <p:sldId id="279" r:id="rId27"/>
    <p:sldId id="280" r:id="rId28"/>
    <p:sldId id="263" r:id="rId29"/>
    <p:sldId id="291" r:id="rId30"/>
    <p:sldId id="282" r:id="rId31"/>
    <p:sldId id="283" r:id="rId32"/>
    <p:sldId id="290" r:id="rId33"/>
    <p:sldId id="293" r:id="rId34"/>
    <p:sldId id="294" r:id="rId35"/>
    <p:sldId id="299" r:id="rId36"/>
    <p:sldId id="265" r:id="rId37"/>
    <p:sldId id="302" r:id="rId38"/>
    <p:sldId id="303" r:id="rId39"/>
    <p:sldId id="304" r:id="rId40"/>
    <p:sldId id="305" r:id="rId41"/>
    <p:sldId id="306" r:id="rId42"/>
    <p:sldId id="308" r:id="rId43"/>
    <p:sldId id="307" r:id="rId44"/>
    <p:sldId id="309" r:id="rId45"/>
    <p:sldId id="310" r:id="rId46"/>
    <p:sldId id="300" r:id="rId47"/>
    <p:sldId id="301" r:id="rId48"/>
    <p:sldId id="281" r:id="rId49"/>
    <p:sldId id="264" r:id="rId50"/>
    <p:sldId id="292" r:id="rId51"/>
    <p:sldId id="296" r:id="rId52"/>
    <p:sldId id="298" r:id="rId53"/>
    <p:sldId id="297" r:id="rId54"/>
    <p:sldId id="313" r:id="rId55"/>
    <p:sldId id="311" r:id="rId56"/>
    <p:sldId id="312" r:id="rId5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03" autoAdjust="0"/>
    <p:restoredTop sz="94610"/>
  </p:normalViewPr>
  <p:slideViewPr>
    <p:cSldViewPr snapToGrid="0" snapToObjects="1">
      <p:cViewPr varScale="1">
        <p:scale>
          <a:sx n="77" d="100"/>
          <a:sy n="77" d="100"/>
        </p:scale>
        <p:origin x="197" y="62"/>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11.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12.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13.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14.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file:///C:\Users\DELL\Desktop\app_data%201%20(Autosaved).xlsx" TargetMode="External"/></Relationships>
</file>

<file path=ppt/charts/_rels/chart15.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16.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17.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18.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19.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20.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21.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22.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file:///C:\Users\DELL\Desktop\app_data%201%20(Autosaved).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spPr>
            <a:solidFill>
              <a:schemeClr val="tx1"/>
            </a:solidFill>
          </c:spPr>
          <c:invertIfNegative val="0"/>
          <c:cat>
            <c:strRef>
              <c:f>'raw data'!$B$4:$DS$4</c:f>
              <c:strCache>
                <c:ptCount val="122"/>
                <c:pt idx="0">
                  <c:v>SK_ID_CURR</c:v>
                </c:pt>
                <c:pt idx="1">
                  <c:v>TARGET</c:v>
                </c:pt>
                <c:pt idx="2">
                  <c:v>NAME_CONTRACT_TYPE</c:v>
                </c:pt>
                <c:pt idx="3">
                  <c:v>CODE_GENDER</c:v>
                </c:pt>
                <c:pt idx="4">
                  <c:v>FLAG_OWN_CAR</c:v>
                </c:pt>
                <c:pt idx="5">
                  <c:v>FLAG_OWN_REALTY</c:v>
                </c:pt>
                <c:pt idx="6">
                  <c:v>CNT_CHILDREN</c:v>
                </c:pt>
                <c:pt idx="7">
                  <c:v>AMT_INCOME_TOTAL</c:v>
                </c:pt>
                <c:pt idx="8">
                  <c:v>AMT_CREDIT</c:v>
                </c:pt>
                <c:pt idx="9">
                  <c:v>AMT_ANNUITY</c:v>
                </c:pt>
                <c:pt idx="10">
                  <c:v>AMT_GOODS_PRICE</c:v>
                </c:pt>
                <c:pt idx="11">
                  <c:v>NAME_TYPE_SUITE</c:v>
                </c:pt>
                <c:pt idx="12">
                  <c:v>NAME_INCOME_TYPE</c:v>
                </c:pt>
                <c:pt idx="13">
                  <c:v>NAME_EDUCATION_TYPE</c:v>
                </c:pt>
                <c:pt idx="14">
                  <c:v>NAME_FAMILY_STATUS</c:v>
                </c:pt>
                <c:pt idx="15">
                  <c:v>NAME_HOUSING_TYPE</c:v>
                </c:pt>
                <c:pt idx="16">
                  <c:v>REGION_POPULATION_RELATIVE</c:v>
                </c:pt>
                <c:pt idx="17">
                  <c:v>DAYS_BIRTH</c:v>
                </c:pt>
                <c:pt idx="18">
                  <c:v>DAYS_EMPLOYED</c:v>
                </c:pt>
                <c:pt idx="19">
                  <c:v>DAYS_REGISTRATION</c:v>
                </c:pt>
                <c:pt idx="20">
                  <c:v>DAYS_ID_PUBLISH</c:v>
                </c:pt>
                <c:pt idx="21">
                  <c:v>OWN_CAR_AGE</c:v>
                </c:pt>
                <c:pt idx="22">
                  <c:v>FLAG_MOBIL</c:v>
                </c:pt>
                <c:pt idx="23">
                  <c:v>FLAG_EMP_PHONE</c:v>
                </c:pt>
                <c:pt idx="24">
                  <c:v>FLAG_WORK_PHONE</c:v>
                </c:pt>
                <c:pt idx="25">
                  <c:v>FLAG_CONT_MOBILE</c:v>
                </c:pt>
                <c:pt idx="26">
                  <c:v>FLAG_PHONE</c:v>
                </c:pt>
                <c:pt idx="27">
                  <c:v>FLAG_EMAIL</c:v>
                </c:pt>
                <c:pt idx="28">
                  <c:v>OCCUPATION_TYPE</c:v>
                </c:pt>
                <c:pt idx="29">
                  <c:v>CNT_FAM_MEMBERS</c:v>
                </c:pt>
                <c:pt idx="30">
                  <c:v>REGION_RATING_CLIENT</c:v>
                </c:pt>
                <c:pt idx="31">
                  <c:v>REGION_RATING_CLIENT_W_CITY</c:v>
                </c:pt>
                <c:pt idx="32">
                  <c:v>WEEKDAY_APPR_PROCESS_START</c:v>
                </c:pt>
                <c:pt idx="33">
                  <c:v>HOUR_APPR_PROCESS_START</c:v>
                </c:pt>
                <c:pt idx="34">
                  <c:v>REG_REGION_NOT_LIVE_REGION</c:v>
                </c:pt>
                <c:pt idx="35">
                  <c:v>REG_REGION_NOT_WORK_REGION</c:v>
                </c:pt>
                <c:pt idx="36">
                  <c:v>LIVE_REGION_NOT_WORK_REGION</c:v>
                </c:pt>
                <c:pt idx="37">
                  <c:v>REG_CITY_NOT_LIVE_CITY</c:v>
                </c:pt>
                <c:pt idx="38">
                  <c:v>REG_CITY_NOT_WORK_CITY</c:v>
                </c:pt>
                <c:pt idx="39">
                  <c:v>LIVE_CITY_NOT_WORK_CITY</c:v>
                </c:pt>
                <c:pt idx="40">
                  <c:v>ORGANIZATION_TYPE</c:v>
                </c:pt>
                <c:pt idx="41">
                  <c:v>EXT_SOURCE_1</c:v>
                </c:pt>
                <c:pt idx="42">
                  <c:v>EXT_SOURCE_2</c:v>
                </c:pt>
                <c:pt idx="43">
                  <c:v>EXT_SOURCE_3</c:v>
                </c:pt>
                <c:pt idx="44">
                  <c:v>APARTMENTS_AVG</c:v>
                </c:pt>
                <c:pt idx="45">
                  <c:v>BASEMENTAREA_AVG</c:v>
                </c:pt>
                <c:pt idx="46">
                  <c:v>YEARS_BEGINEXPLUATATION_AVG</c:v>
                </c:pt>
                <c:pt idx="47">
                  <c:v>YEARS_BUILD_AVG</c:v>
                </c:pt>
                <c:pt idx="48">
                  <c:v>COMMONAREA_AVG</c:v>
                </c:pt>
                <c:pt idx="49">
                  <c:v>ELEVATORS_AVG</c:v>
                </c:pt>
                <c:pt idx="50">
                  <c:v>ENTRANCES_AVG</c:v>
                </c:pt>
                <c:pt idx="51">
                  <c:v>FLOORSMAX_AVG</c:v>
                </c:pt>
                <c:pt idx="52">
                  <c:v>FLOORSMIN_AVG</c:v>
                </c:pt>
                <c:pt idx="53">
                  <c:v>LANDAREA_AVG</c:v>
                </c:pt>
                <c:pt idx="54">
                  <c:v>LIVINGAPARTMENTS_AVG</c:v>
                </c:pt>
                <c:pt idx="55">
                  <c:v>LIVINGAREA_AVG</c:v>
                </c:pt>
                <c:pt idx="56">
                  <c:v>NONLIVINGAPARTMENTS_AVG</c:v>
                </c:pt>
                <c:pt idx="57">
                  <c:v>NONLIVINGAREA_AVG</c:v>
                </c:pt>
                <c:pt idx="58">
                  <c:v>APARTMENTS_MODE</c:v>
                </c:pt>
                <c:pt idx="59">
                  <c:v>BASEMENTAREA_MODE</c:v>
                </c:pt>
                <c:pt idx="60">
                  <c:v>YEARS_BEGINEXPLUATATION_MODE</c:v>
                </c:pt>
                <c:pt idx="61">
                  <c:v>YEARS_BUILD_MODE</c:v>
                </c:pt>
                <c:pt idx="62">
                  <c:v>COMMONAREA_MODE</c:v>
                </c:pt>
                <c:pt idx="63">
                  <c:v>ELEVATORS_MODE</c:v>
                </c:pt>
                <c:pt idx="64">
                  <c:v>ENTRANCES_MODE</c:v>
                </c:pt>
                <c:pt idx="65">
                  <c:v>FLOORSMAX_MODE</c:v>
                </c:pt>
                <c:pt idx="66">
                  <c:v>FLOORSMIN_MODE</c:v>
                </c:pt>
                <c:pt idx="67">
                  <c:v>LANDAREA_MODE</c:v>
                </c:pt>
                <c:pt idx="68">
                  <c:v>LIVINGAPARTMENTS_MODE</c:v>
                </c:pt>
                <c:pt idx="69">
                  <c:v>LIVINGAREA_MODE</c:v>
                </c:pt>
                <c:pt idx="70">
                  <c:v>NONLIVINGAPARTMENTS_MODE</c:v>
                </c:pt>
                <c:pt idx="71">
                  <c:v>NONLIVINGAREA_MODE</c:v>
                </c:pt>
                <c:pt idx="72">
                  <c:v>APARTMENTS_MEDI</c:v>
                </c:pt>
                <c:pt idx="73">
                  <c:v>BASEMENTAREA_MEDI</c:v>
                </c:pt>
                <c:pt idx="74">
                  <c:v>YEARS_BEGINEXPLUATATION_MEDI</c:v>
                </c:pt>
                <c:pt idx="75">
                  <c:v>YEARS_BUILD_MEDI</c:v>
                </c:pt>
                <c:pt idx="76">
                  <c:v>COMMONAREA_MEDI</c:v>
                </c:pt>
                <c:pt idx="77">
                  <c:v>ELEVATORS_MEDI</c:v>
                </c:pt>
                <c:pt idx="78">
                  <c:v>ENTRANCES_MEDI</c:v>
                </c:pt>
                <c:pt idx="79">
                  <c:v>FLOORSMAX_MEDI</c:v>
                </c:pt>
                <c:pt idx="80">
                  <c:v>FLOORSMIN_MEDI</c:v>
                </c:pt>
                <c:pt idx="81">
                  <c:v>LANDAREA_MEDI</c:v>
                </c:pt>
                <c:pt idx="82">
                  <c:v>LIVINGAPARTMENTS_MEDI</c:v>
                </c:pt>
                <c:pt idx="83">
                  <c:v>LIVINGAREA_MEDI</c:v>
                </c:pt>
                <c:pt idx="84">
                  <c:v>NONLIVINGAPARTMENTS_MEDI</c:v>
                </c:pt>
                <c:pt idx="85">
                  <c:v>NONLIVINGAREA_MEDI</c:v>
                </c:pt>
                <c:pt idx="86">
                  <c:v>FONDKAPREMONT_MODE</c:v>
                </c:pt>
                <c:pt idx="87">
                  <c:v>HOUSETYPE_MODE</c:v>
                </c:pt>
                <c:pt idx="88">
                  <c:v>TOTALAREA_MODE</c:v>
                </c:pt>
                <c:pt idx="89">
                  <c:v>WALLSMATERIAL_MODE</c:v>
                </c:pt>
                <c:pt idx="90">
                  <c:v>EMERGENCYSTATE_MODE</c:v>
                </c:pt>
                <c:pt idx="91">
                  <c:v>OBS_30_CNT_SOCIAL_CIRCLE</c:v>
                </c:pt>
                <c:pt idx="92">
                  <c:v>DEF_30_CNT_SOCIAL_CIRCLE</c:v>
                </c:pt>
                <c:pt idx="93">
                  <c:v>OBS_60_CNT_SOCIAL_CIRCLE</c:v>
                </c:pt>
                <c:pt idx="94">
                  <c:v>DEF_60_CNT_SOCIAL_CIRCLE</c:v>
                </c:pt>
                <c:pt idx="95">
                  <c:v>DAYS_LAST_PHONE_CHANGE</c:v>
                </c:pt>
                <c:pt idx="96">
                  <c:v>FLAG_DOCUMENT_2</c:v>
                </c:pt>
                <c:pt idx="97">
                  <c:v>FLAG_DOCUMENT_3</c:v>
                </c:pt>
                <c:pt idx="98">
                  <c:v>FLAG_DOCUMENT_4</c:v>
                </c:pt>
                <c:pt idx="99">
                  <c:v>FLAG_DOCUMENT_5</c:v>
                </c:pt>
                <c:pt idx="100">
                  <c:v>FLAG_DOCUMENT_6</c:v>
                </c:pt>
                <c:pt idx="101">
                  <c:v>FLAG_DOCUMENT_7</c:v>
                </c:pt>
                <c:pt idx="102">
                  <c:v>FLAG_DOCUMENT_8</c:v>
                </c:pt>
                <c:pt idx="103">
                  <c:v>FLAG_DOCUMENT_9</c:v>
                </c:pt>
                <c:pt idx="104">
                  <c:v>FLAG_DOCUMENT_10</c:v>
                </c:pt>
                <c:pt idx="105">
                  <c:v>FLAG_DOCUMENT_11</c:v>
                </c:pt>
                <c:pt idx="106">
                  <c:v>FLAG_DOCUMENT_12</c:v>
                </c:pt>
                <c:pt idx="107">
                  <c:v>FLAG_DOCUMENT_13</c:v>
                </c:pt>
                <c:pt idx="108">
                  <c:v>FLAG_DOCUMENT_14</c:v>
                </c:pt>
                <c:pt idx="109">
                  <c:v>FLAG_DOCUMENT_15</c:v>
                </c:pt>
                <c:pt idx="110">
                  <c:v>FLAG_DOCUMENT_16</c:v>
                </c:pt>
                <c:pt idx="111">
                  <c:v>FLAG_DOCUMENT_17</c:v>
                </c:pt>
                <c:pt idx="112">
                  <c:v>FLAG_DOCUMENT_18</c:v>
                </c:pt>
                <c:pt idx="113">
                  <c:v>FLAG_DOCUMENT_19</c:v>
                </c:pt>
                <c:pt idx="114">
                  <c:v>FLAG_DOCUMENT_20</c:v>
                </c:pt>
                <c:pt idx="115">
                  <c:v>FLAG_DOCUMENT_21</c:v>
                </c:pt>
                <c:pt idx="116">
                  <c:v>AMT_REQ_CREDIT_BUREAU_HOUR</c:v>
                </c:pt>
                <c:pt idx="117">
                  <c:v>AMT_REQ_CREDIT_BUREAU_DAY</c:v>
                </c:pt>
                <c:pt idx="118">
                  <c:v>AMT_REQ_CREDIT_BUREAU_WEEK</c:v>
                </c:pt>
                <c:pt idx="119">
                  <c:v>AMT_REQ_CREDIT_BUREAU_MON</c:v>
                </c:pt>
                <c:pt idx="120">
                  <c:v>AMT_REQ_CREDIT_BUREAU_QRT</c:v>
                </c:pt>
                <c:pt idx="121">
                  <c:v>AMT_REQ_CREDIT_BUREAU_YEAR</c:v>
                </c:pt>
              </c:strCache>
            </c:strRef>
          </c:cat>
          <c:val>
            <c:numRef>
              <c:f>'raw data'!$B$3:$DS$3</c:f>
              <c:numCache>
                <c:formatCode>0.000%</c:formatCode>
                <c:ptCount val="122"/>
                <c:pt idx="0">
                  <c:v>0</c:v>
                </c:pt>
                <c:pt idx="1">
                  <c:v>0</c:v>
                </c:pt>
                <c:pt idx="2">
                  <c:v>0</c:v>
                </c:pt>
                <c:pt idx="3">
                  <c:v>0</c:v>
                </c:pt>
                <c:pt idx="4">
                  <c:v>0</c:v>
                </c:pt>
                <c:pt idx="5">
                  <c:v>0</c:v>
                </c:pt>
                <c:pt idx="6">
                  <c:v>0</c:v>
                </c:pt>
                <c:pt idx="7">
                  <c:v>0</c:v>
                </c:pt>
                <c:pt idx="8">
                  <c:v>0</c:v>
                </c:pt>
                <c:pt idx="9">
                  <c:v>2.0000400008000208E-5</c:v>
                </c:pt>
                <c:pt idx="10">
                  <c:v>7.6001520030400749E-4</c:v>
                </c:pt>
                <c:pt idx="11">
                  <c:v>3.8400768015360363E-3</c:v>
                </c:pt>
                <c:pt idx="12">
                  <c:v>0</c:v>
                </c:pt>
                <c:pt idx="13">
                  <c:v>0</c:v>
                </c:pt>
                <c:pt idx="14">
                  <c:v>0</c:v>
                </c:pt>
                <c:pt idx="15">
                  <c:v>0</c:v>
                </c:pt>
                <c:pt idx="16">
                  <c:v>0</c:v>
                </c:pt>
                <c:pt idx="17">
                  <c:v>0</c:v>
                </c:pt>
                <c:pt idx="18">
                  <c:v>0</c:v>
                </c:pt>
                <c:pt idx="19">
                  <c:v>0</c:v>
                </c:pt>
                <c:pt idx="20">
                  <c:v>0</c:v>
                </c:pt>
                <c:pt idx="21">
                  <c:v>0.65901318026360522</c:v>
                </c:pt>
                <c:pt idx="22">
                  <c:v>0</c:v>
                </c:pt>
                <c:pt idx="23">
                  <c:v>0</c:v>
                </c:pt>
                <c:pt idx="24">
                  <c:v>0</c:v>
                </c:pt>
                <c:pt idx="25">
                  <c:v>0</c:v>
                </c:pt>
                <c:pt idx="26">
                  <c:v>0</c:v>
                </c:pt>
                <c:pt idx="27">
                  <c:v>0</c:v>
                </c:pt>
                <c:pt idx="28">
                  <c:v>0.31308626172523518</c:v>
                </c:pt>
                <c:pt idx="29">
                  <c:v>2.0000400008000208E-5</c:v>
                </c:pt>
                <c:pt idx="30">
                  <c:v>0</c:v>
                </c:pt>
                <c:pt idx="31">
                  <c:v>0</c:v>
                </c:pt>
                <c:pt idx="32">
                  <c:v>0</c:v>
                </c:pt>
                <c:pt idx="33">
                  <c:v>0</c:v>
                </c:pt>
                <c:pt idx="34">
                  <c:v>0</c:v>
                </c:pt>
                <c:pt idx="35">
                  <c:v>0</c:v>
                </c:pt>
                <c:pt idx="36">
                  <c:v>0</c:v>
                </c:pt>
                <c:pt idx="37">
                  <c:v>0</c:v>
                </c:pt>
                <c:pt idx="38">
                  <c:v>0</c:v>
                </c:pt>
                <c:pt idx="39">
                  <c:v>0</c:v>
                </c:pt>
                <c:pt idx="40">
                  <c:v>0</c:v>
                </c:pt>
                <c:pt idx="41">
                  <c:v>0.56345126902538045</c:v>
                </c:pt>
                <c:pt idx="42">
                  <c:v>2.52005040100802E-3</c:v>
                </c:pt>
                <c:pt idx="43">
                  <c:v>0.1988839776795536</c:v>
                </c:pt>
                <c:pt idx="44">
                  <c:v>0.50771015420308463</c:v>
                </c:pt>
                <c:pt idx="45">
                  <c:v>0.5839916798335979</c:v>
                </c:pt>
                <c:pt idx="46">
                  <c:v>0.48788975779515636</c:v>
                </c:pt>
                <c:pt idx="47">
                  <c:v>0.66479329586591762</c:v>
                </c:pt>
                <c:pt idx="48">
                  <c:v>0.69921398427968562</c:v>
                </c:pt>
                <c:pt idx="49">
                  <c:v>0.53303066061321225</c:v>
                </c:pt>
                <c:pt idx="50">
                  <c:v>0.50391007820156408</c:v>
                </c:pt>
                <c:pt idx="51">
                  <c:v>0.49750995019900435</c:v>
                </c:pt>
                <c:pt idx="52">
                  <c:v>0.67789355787115813</c:v>
                </c:pt>
                <c:pt idx="53">
                  <c:v>0.59443188863777274</c:v>
                </c:pt>
                <c:pt idx="54">
                  <c:v>0.68453369067381442</c:v>
                </c:pt>
                <c:pt idx="55">
                  <c:v>0.50275005500110004</c:v>
                </c:pt>
                <c:pt idx="56">
                  <c:v>0.69429388587771768</c:v>
                </c:pt>
                <c:pt idx="57">
                  <c:v>0.55145102902058063</c:v>
                </c:pt>
                <c:pt idx="58">
                  <c:v>0.50771015420308463</c:v>
                </c:pt>
                <c:pt idx="59">
                  <c:v>0.5839916798335979</c:v>
                </c:pt>
                <c:pt idx="60">
                  <c:v>0.48788975779515636</c:v>
                </c:pt>
                <c:pt idx="61">
                  <c:v>0.66479329586591762</c:v>
                </c:pt>
                <c:pt idx="62">
                  <c:v>0.69921398427968562</c:v>
                </c:pt>
                <c:pt idx="63">
                  <c:v>0.53303066061321225</c:v>
                </c:pt>
                <c:pt idx="64">
                  <c:v>0.50391007820156408</c:v>
                </c:pt>
                <c:pt idx="65">
                  <c:v>0.49750995019900435</c:v>
                </c:pt>
                <c:pt idx="66">
                  <c:v>0.67789355787115813</c:v>
                </c:pt>
                <c:pt idx="67">
                  <c:v>0.59443188863777274</c:v>
                </c:pt>
                <c:pt idx="68">
                  <c:v>0.68453369067381442</c:v>
                </c:pt>
                <c:pt idx="69">
                  <c:v>0.50275005500110004</c:v>
                </c:pt>
                <c:pt idx="70">
                  <c:v>0.69429388587771768</c:v>
                </c:pt>
                <c:pt idx="71">
                  <c:v>0.55145102902058063</c:v>
                </c:pt>
                <c:pt idx="72">
                  <c:v>0.50771015420308463</c:v>
                </c:pt>
                <c:pt idx="73">
                  <c:v>0.5839916798335979</c:v>
                </c:pt>
                <c:pt idx="74">
                  <c:v>0.48788975779515636</c:v>
                </c:pt>
                <c:pt idx="75">
                  <c:v>0.66479329586591762</c:v>
                </c:pt>
                <c:pt idx="76">
                  <c:v>0.69921398427968562</c:v>
                </c:pt>
                <c:pt idx="77">
                  <c:v>0.53303066061321225</c:v>
                </c:pt>
                <c:pt idx="78">
                  <c:v>0.50391007820156408</c:v>
                </c:pt>
                <c:pt idx="79">
                  <c:v>0.49750995019900435</c:v>
                </c:pt>
                <c:pt idx="80">
                  <c:v>0.67789355787115813</c:v>
                </c:pt>
                <c:pt idx="81">
                  <c:v>0.59443188863777274</c:v>
                </c:pt>
                <c:pt idx="82">
                  <c:v>0.68453369067381442</c:v>
                </c:pt>
                <c:pt idx="83">
                  <c:v>0.50275005500110004</c:v>
                </c:pt>
                <c:pt idx="84">
                  <c:v>0.69429388587771768</c:v>
                </c:pt>
                <c:pt idx="85">
                  <c:v>0.55145102902058063</c:v>
                </c:pt>
                <c:pt idx="86">
                  <c:v>0.68383367667353512</c:v>
                </c:pt>
                <c:pt idx="87">
                  <c:v>0.50151003020060358</c:v>
                </c:pt>
                <c:pt idx="88">
                  <c:v>0.48296965939318787</c:v>
                </c:pt>
                <c:pt idx="89">
                  <c:v>0.50919018380367609</c:v>
                </c:pt>
                <c:pt idx="90">
                  <c:v>0.47396947938958833</c:v>
                </c:pt>
                <c:pt idx="91">
                  <c:v>3.3600672013440309E-3</c:v>
                </c:pt>
                <c:pt idx="92">
                  <c:v>3.3600672013440309E-3</c:v>
                </c:pt>
                <c:pt idx="93">
                  <c:v>3.3600672013440309E-3</c:v>
                </c:pt>
                <c:pt idx="94">
                  <c:v>3.3600672013440309E-3</c:v>
                </c:pt>
                <c:pt idx="95">
                  <c:v>2.0000400008000208E-5</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0.13468269365387295</c:v>
                </c:pt>
                <c:pt idx="117">
                  <c:v>0.13468269365387295</c:v>
                </c:pt>
                <c:pt idx="118">
                  <c:v>0.13468269365387295</c:v>
                </c:pt>
                <c:pt idx="119">
                  <c:v>0.13468269365387295</c:v>
                </c:pt>
                <c:pt idx="120">
                  <c:v>0.13468269365387295</c:v>
                </c:pt>
                <c:pt idx="121">
                  <c:v>0.13468269365387295</c:v>
                </c:pt>
              </c:numCache>
            </c:numRef>
          </c:val>
          <c:extLst>
            <c:ext xmlns:c16="http://schemas.microsoft.com/office/drawing/2014/chart" uri="{C3380CC4-5D6E-409C-BE32-E72D297353CC}">
              <c16:uniqueId val="{00000000-8D0F-4B92-A3F3-6DAFBE826C8E}"/>
            </c:ext>
          </c:extLst>
        </c:ser>
        <c:dLbls>
          <c:showLegendKey val="0"/>
          <c:showVal val="0"/>
          <c:showCatName val="0"/>
          <c:showSerName val="0"/>
          <c:showPercent val="0"/>
          <c:showBubbleSize val="0"/>
        </c:dLbls>
        <c:gapWidth val="33"/>
        <c:axId val="106696064"/>
        <c:axId val="106706048"/>
      </c:barChart>
      <c:catAx>
        <c:axId val="106696064"/>
        <c:scaling>
          <c:orientation val="minMax"/>
        </c:scaling>
        <c:delete val="0"/>
        <c:axPos val="b"/>
        <c:numFmt formatCode="General" sourceLinked="0"/>
        <c:majorTickMark val="out"/>
        <c:minorTickMark val="none"/>
        <c:tickLblPos val="nextTo"/>
        <c:spPr>
          <a:noFill/>
        </c:spPr>
        <c:txPr>
          <a:bodyPr/>
          <a:lstStyle/>
          <a:p>
            <a:pPr>
              <a:defRPr sz="1100" b="1" baseline="0">
                <a:solidFill>
                  <a:schemeClr val="tx1"/>
                </a:solidFill>
                <a:latin typeface="Inter"/>
              </a:defRPr>
            </a:pPr>
            <a:endParaRPr lang="en-US"/>
          </a:p>
        </c:txPr>
        <c:crossAx val="106706048"/>
        <c:crosses val="autoZero"/>
        <c:auto val="1"/>
        <c:lblAlgn val="ctr"/>
        <c:lblOffset val="100"/>
        <c:noMultiLvlLbl val="0"/>
      </c:catAx>
      <c:valAx>
        <c:axId val="106706048"/>
        <c:scaling>
          <c:orientation val="minMax"/>
        </c:scaling>
        <c:delete val="0"/>
        <c:axPos val="l"/>
        <c:numFmt formatCode="0%" sourceLinked="0"/>
        <c:majorTickMark val="out"/>
        <c:minorTickMark val="none"/>
        <c:tickLblPos val="nextTo"/>
        <c:txPr>
          <a:bodyPr/>
          <a:lstStyle/>
          <a:p>
            <a:pPr>
              <a:defRPr sz="1200" b="1"/>
            </a:pPr>
            <a:endParaRPr lang="en-US"/>
          </a:p>
        </c:txPr>
        <c:crossAx val="106696064"/>
        <c:crosses val="autoZero"/>
        <c:crossBetween val="between"/>
      </c:valAx>
    </c:plotArea>
    <c:plotVisOnly val="1"/>
    <c:dispBlanksAs val="gap"/>
    <c:showDLblsOverMax val="0"/>
  </c:chart>
  <c:spPr>
    <a:noFill/>
    <a:ln w="38100">
      <a:noFill/>
    </a:ln>
  </c:sp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(Autosaved).xlsx]UNIVARIATE!PivotTable10</c:name>
    <c:fmtId val="7"/>
  </c:pivotSource>
  <c:chart>
    <c:autoTitleDeleted val="1"/>
    <c:pivotFmts>
      <c:pivotFmt>
        <c:idx val="0"/>
        <c:marker>
          <c:symbol val="none"/>
        </c:marker>
      </c:pivotFmt>
      <c:pivotFmt>
        <c:idx val="1"/>
        <c:marker>
          <c:symbol val="none"/>
        </c:marker>
      </c:pivotFmt>
    </c:pivotFmts>
    <c:plotArea>
      <c:layout/>
      <c:barChart>
        <c:barDir val="col"/>
        <c:grouping val="clustered"/>
        <c:varyColors val="0"/>
        <c:ser>
          <c:idx val="0"/>
          <c:order val="0"/>
          <c:tx>
            <c:strRef>
              <c:f>UNIVARIATE!$K$24</c:f>
              <c:strCache>
                <c:ptCount val="1"/>
                <c:pt idx="0">
                  <c:v>Total</c:v>
                </c:pt>
              </c:strCache>
            </c:strRef>
          </c:tx>
          <c:spPr>
            <a:solidFill>
              <a:srgbClr val="002060"/>
            </a:solidFill>
          </c:spPr>
          <c:invertIfNegative val="0"/>
          <c:dLbls>
            <c:dLbl>
              <c:idx val="7"/>
              <c:layout>
                <c:manualLayout>
                  <c:x val="2.1564186349186169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886D-4AF3-9739-DDD33268C22D}"/>
                </c:ext>
              </c:extLst>
            </c:dLbl>
            <c:spPr>
              <a:noFill/>
              <a:ln>
                <a:noFill/>
              </a:ln>
              <a:effectLst/>
            </c:spPr>
            <c:txPr>
              <a:bodyPr/>
              <a:lstStyle/>
              <a:p>
                <a:pPr>
                  <a:defRPr sz="1600" b="1">
                    <a:solidFill>
                      <a:srgbClr val="FF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multiLvlStrRef>
              <c:f>UNIVARIATE!$J$25:$J$31</c:f>
              <c:multiLvlStrCache>
                <c:ptCount val="5"/>
                <c:lvl>
                  <c:pt idx="0">
                    <c:v>Commercial associate</c:v>
                  </c:pt>
                  <c:pt idx="1">
                    <c:v>Pensioner</c:v>
                  </c:pt>
                  <c:pt idx="2">
                    <c:v>State servant</c:v>
                  </c:pt>
                  <c:pt idx="3">
                    <c:v>Unemployed</c:v>
                  </c:pt>
                  <c:pt idx="4">
                    <c:v>Working</c:v>
                  </c:pt>
                </c:lvl>
                <c:lvl>
                  <c:pt idx="0">
                    <c:v>1</c:v>
                  </c:pt>
                </c:lvl>
              </c:multiLvlStrCache>
            </c:multiLvlStrRef>
          </c:cat>
          <c:val>
            <c:numRef>
              <c:f>UNIVARIATE!$K$25:$K$31</c:f>
              <c:numCache>
                <c:formatCode>General</c:formatCode>
                <c:ptCount val="5"/>
                <c:pt idx="0">
                  <c:v>864</c:v>
                </c:pt>
                <c:pt idx="1">
                  <c:v>501</c:v>
                </c:pt>
                <c:pt idx="2">
                  <c:v>198</c:v>
                </c:pt>
                <c:pt idx="3">
                  <c:v>2</c:v>
                </c:pt>
                <c:pt idx="4">
                  <c:v>2461</c:v>
                </c:pt>
              </c:numCache>
            </c:numRef>
          </c:val>
          <c:extLst>
            <c:ext xmlns:c16="http://schemas.microsoft.com/office/drawing/2014/chart" uri="{C3380CC4-5D6E-409C-BE32-E72D297353CC}">
              <c16:uniqueId val="{00000001-886D-4AF3-9739-DDD33268C22D}"/>
            </c:ext>
          </c:extLst>
        </c:ser>
        <c:dLbls>
          <c:showLegendKey val="0"/>
          <c:showVal val="0"/>
          <c:showCatName val="0"/>
          <c:showSerName val="0"/>
          <c:showPercent val="0"/>
          <c:showBubbleSize val="0"/>
        </c:dLbls>
        <c:gapWidth val="104"/>
        <c:axId val="88805760"/>
        <c:axId val="88807296"/>
      </c:barChart>
      <c:catAx>
        <c:axId val="88805760"/>
        <c:scaling>
          <c:orientation val="minMax"/>
        </c:scaling>
        <c:delete val="0"/>
        <c:axPos val="b"/>
        <c:numFmt formatCode="General" sourceLinked="0"/>
        <c:majorTickMark val="out"/>
        <c:minorTickMark val="none"/>
        <c:tickLblPos val="nextTo"/>
        <c:txPr>
          <a:bodyPr/>
          <a:lstStyle/>
          <a:p>
            <a:pPr>
              <a:defRPr sz="1400" b="1"/>
            </a:pPr>
            <a:endParaRPr lang="en-US"/>
          </a:p>
        </c:txPr>
        <c:crossAx val="88807296"/>
        <c:crosses val="autoZero"/>
        <c:auto val="1"/>
        <c:lblAlgn val="ctr"/>
        <c:lblOffset val="100"/>
        <c:noMultiLvlLbl val="0"/>
      </c:catAx>
      <c:valAx>
        <c:axId val="88807296"/>
        <c:scaling>
          <c:orientation val="minMax"/>
        </c:scaling>
        <c:delete val="1"/>
        <c:axPos val="l"/>
        <c:numFmt formatCode="General" sourceLinked="1"/>
        <c:majorTickMark val="out"/>
        <c:minorTickMark val="none"/>
        <c:tickLblPos val="none"/>
        <c:crossAx val="88805760"/>
        <c:crosses val="autoZero"/>
        <c:crossBetween val="between"/>
      </c:valAx>
    </c:plotArea>
    <c:plotVisOnly val="1"/>
    <c:dispBlanksAs val="gap"/>
    <c:showDLblsOverMax val="0"/>
  </c:chart>
  <c:spPr>
    <a:ln>
      <a:solidFill>
        <a:schemeClr val="tx1"/>
      </a:solidFill>
    </a:ln>
  </c:spPr>
  <c:txPr>
    <a:bodyPr/>
    <a:lstStyle/>
    <a:p>
      <a:pPr>
        <a:defRPr sz="1400" b="1"/>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spPr>
            <a:solidFill>
              <a:srgbClr val="002060"/>
            </a:solidFill>
          </c:spPr>
          <c:invertIfNegative val="0"/>
          <c:dLbls>
            <c:spPr>
              <a:noFill/>
              <a:ln>
                <a:noFill/>
              </a:ln>
              <a:effectLst/>
            </c:spPr>
            <c:txPr>
              <a:bodyPr/>
              <a:lstStyle/>
              <a:p>
                <a:pPr>
                  <a:defRPr sz="1800" b="1">
                    <a:solidFill>
                      <a:srgbClr val="FF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trendline>
            <c:trendlineType val="linear"/>
            <c:dispRSqr val="0"/>
            <c:dispEq val="0"/>
          </c:trendline>
          <c:cat>
            <c:strRef>
              <c:f>UNIVARIATE!$B$42:$B$46</c:f>
              <c:strCache>
                <c:ptCount val="5"/>
                <c:pt idx="0">
                  <c:v>20-30</c:v>
                </c:pt>
                <c:pt idx="1">
                  <c:v>30-40</c:v>
                </c:pt>
                <c:pt idx="2">
                  <c:v>40-50</c:v>
                </c:pt>
                <c:pt idx="3">
                  <c:v>50-60</c:v>
                </c:pt>
                <c:pt idx="4">
                  <c:v>60-70</c:v>
                </c:pt>
              </c:strCache>
            </c:strRef>
          </c:cat>
          <c:val>
            <c:numRef>
              <c:f>UNIVARIATE!$C$42:$C$46</c:f>
              <c:numCache>
                <c:formatCode>General</c:formatCode>
                <c:ptCount val="5"/>
                <c:pt idx="0">
                  <c:v>745</c:v>
                </c:pt>
                <c:pt idx="1">
                  <c:v>1334</c:v>
                </c:pt>
                <c:pt idx="2">
                  <c:v>952</c:v>
                </c:pt>
                <c:pt idx="3">
                  <c:v>679</c:v>
                </c:pt>
                <c:pt idx="4">
                  <c:v>316</c:v>
                </c:pt>
              </c:numCache>
            </c:numRef>
          </c:val>
          <c:extLst>
            <c:ext xmlns:c16="http://schemas.microsoft.com/office/drawing/2014/chart" uri="{C3380CC4-5D6E-409C-BE32-E72D297353CC}">
              <c16:uniqueId val="{00000001-FA41-4A55-9360-3919E0B312A8}"/>
            </c:ext>
          </c:extLst>
        </c:ser>
        <c:dLbls>
          <c:showLegendKey val="0"/>
          <c:showVal val="0"/>
          <c:showCatName val="0"/>
          <c:showSerName val="0"/>
          <c:showPercent val="0"/>
          <c:showBubbleSize val="0"/>
        </c:dLbls>
        <c:gapWidth val="100"/>
        <c:axId val="88857216"/>
        <c:axId val="88875392"/>
      </c:barChart>
      <c:catAx>
        <c:axId val="88857216"/>
        <c:scaling>
          <c:orientation val="minMax"/>
        </c:scaling>
        <c:delete val="0"/>
        <c:axPos val="b"/>
        <c:numFmt formatCode="General" sourceLinked="0"/>
        <c:majorTickMark val="out"/>
        <c:minorTickMark val="none"/>
        <c:tickLblPos val="nextTo"/>
        <c:txPr>
          <a:bodyPr/>
          <a:lstStyle/>
          <a:p>
            <a:pPr>
              <a:defRPr sz="1600" b="1"/>
            </a:pPr>
            <a:endParaRPr lang="en-US"/>
          </a:p>
        </c:txPr>
        <c:crossAx val="88875392"/>
        <c:crosses val="autoZero"/>
        <c:auto val="1"/>
        <c:lblAlgn val="ctr"/>
        <c:lblOffset val="100"/>
        <c:noMultiLvlLbl val="0"/>
      </c:catAx>
      <c:valAx>
        <c:axId val="88875392"/>
        <c:scaling>
          <c:orientation val="minMax"/>
        </c:scaling>
        <c:delete val="1"/>
        <c:axPos val="l"/>
        <c:numFmt formatCode="General" sourceLinked="1"/>
        <c:majorTickMark val="out"/>
        <c:minorTickMark val="none"/>
        <c:tickLblPos val="none"/>
        <c:crossAx val="88857216"/>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spPr>
            <a:solidFill>
              <a:schemeClr val="tx1"/>
            </a:solidFill>
          </c:spPr>
          <c:invertIfNegative val="0"/>
          <c:dLbls>
            <c:spPr>
              <a:noFill/>
              <a:ln>
                <a:noFill/>
              </a:ln>
              <a:effectLst/>
            </c:spPr>
            <c:txPr>
              <a:bodyPr/>
              <a:lstStyle/>
              <a:p>
                <a:pPr>
                  <a:defRPr sz="16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UNIVARIATE!$B$36:$B$40</c:f>
              <c:strCache>
                <c:ptCount val="5"/>
                <c:pt idx="0">
                  <c:v>20-30</c:v>
                </c:pt>
                <c:pt idx="1">
                  <c:v>30-40</c:v>
                </c:pt>
                <c:pt idx="2">
                  <c:v>40-50</c:v>
                </c:pt>
                <c:pt idx="3">
                  <c:v>50-60</c:v>
                </c:pt>
                <c:pt idx="4">
                  <c:v>60-70</c:v>
                </c:pt>
              </c:strCache>
            </c:strRef>
          </c:cat>
          <c:val>
            <c:numRef>
              <c:f>UNIVARIATE!$C$36:$C$40</c:f>
              <c:numCache>
                <c:formatCode>General</c:formatCode>
                <c:ptCount val="5"/>
                <c:pt idx="0">
                  <c:v>6662</c:v>
                </c:pt>
                <c:pt idx="1">
                  <c:v>13421</c:v>
                </c:pt>
                <c:pt idx="2">
                  <c:v>12588</c:v>
                </c:pt>
                <c:pt idx="3">
                  <c:v>11042</c:v>
                </c:pt>
                <c:pt idx="4">
                  <c:v>6283</c:v>
                </c:pt>
              </c:numCache>
            </c:numRef>
          </c:val>
          <c:extLst>
            <c:ext xmlns:c16="http://schemas.microsoft.com/office/drawing/2014/chart" uri="{C3380CC4-5D6E-409C-BE32-E72D297353CC}">
              <c16:uniqueId val="{00000000-E3E8-4577-8D64-B156A846B216}"/>
            </c:ext>
          </c:extLst>
        </c:ser>
        <c:dLbls>
          <c:showLegendKey val="0"/>
          <c:showVal val="0"/>
          <c:showCatName val="0"/>
          <c:showSerName val="0"/>
          <c:showPercent val="0"/>
          <c:showBubbleSize val="0"/>
        </c:dLbls>
        <c:gapWidth val="72"/>
        <c:axId val="88894848"/>
        <c:axId val="88900736"/>
      </c:barChart>
      <c:catAx>
        <c:axId val="88894848"/>
        <c:scaling>
          <c:orientation val="minMax"/>
        </c:scaling>
        <c:delete val="0"/>
        <c:axPos val="b"/>
        <c:numFmt formatCode="General" sourceLinked="0"/>
        <c:majorTickMark val="out"/>
        <c:minorTickMark val="none"/>
        <c:tickLblPos val="nextTo"/>
        <c:txPr>
          <a:bodyPr/>
          <a:lstStyle/>
          <a:p>
            <a:pPr>
              <a:defRPr sz="1400" b="1"/>
            </a:pPr>
            <a:endParaRPr lang="en-US"/>
          </a:p>
        </c:txPr>
        <c:crossAx val="88900736"/>
        <c:crosses val="autoZero"/>
        <c:auto val="1"/>
        <c:lblAlgn val="ctr"/>
        <c:lblOffset val="100"/>
        <c:noMultiLvlLbl val="0"/>
      </c:catAx>
      <c:valAx>
        <c:axId val="88900736"/>
        <c:scaling>
          <c:orientation val="minMax"/>
        </c:scaling>
        <c:delete val="1"/>
        <c:axPos val="l"/>
        <c:numFmt formatCode="General" sourceLinked="1"/>
        <c:majorTickMark val="out"/>
        <c:minorTickMark val="none"/>
        <c:tickLblPos val="none"/>
        <c:crossAx val="88894848"/>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(Autosaved).xlsx]UNIVARIATE!PivotTable1</c:name>
    <c:fmtId val="5"/>
  </c:pivotSource>
  <c:chart>
    <c:autoTitleDeleted val="1"/>
    <c:pivotFmts>
      <c:pivotFmt>
        <c:idx val="0"/>
        <c:marker>
          <c:symbol val="none"/>
        </c:marker>
      </c:pivotFmt>
      <c:pivotFmt>
        <c:idx val="1"/>
        <c:marker>
          <c:symbol val="none"/>
        </c:marker>
      </c:pivotFmt>
    </c:pivotFmts>
    <c:plotArea>
      <c:layout/>
      <c:barChart>
        <c:barDir val="col"/>
        <c:grouping val="clustered"/>
        <c:varyColors val="0"/>
        <c:ser>
          <c:idx val="0"/>
          <c:order val="0"/>
          <c:tx>
            <c:strRef>
              <c:f>UNIVARIATE!$B$50</c:f>
              <c:strCache>
                <c:ptCount val="1"/>
                <c:pt idx="0">
                  <c:v>Total</c:v>
                </c:pt>
              </c:strCache>
            </c:strRef>
          </c:tx>
          <c:spPr>
            <a:solidFill>
              <a:schemeClr val="tx1"/>
            </a:solidFill>
          </c:spPr>
          <c:invertIfNegative val="0"/>
          <c:dLbls>
            <c:spPr>
              <a:noFill/>
              <a:ln>
                <a:noFill/>
              </a:ln>
              <a:effectLst/>
            </c:spPr>
            <c:txPr>
              <a:bodyPr/>
              <a:lstStyle/>
              <a:p>
                <a:pPr>
                  <a:defRPr sz="16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UNIVARIATE!$A$51:$A$56</c:f>
              <c:strCache>
                <c:ptCount val="5"/>
                <c:pt idx="0">
                  <c:v>Academic degree</c:v>
                </c:pt>
                <c:pt idx="1">
                  <c:v>Higher education</c:v>
                </c:pt>
                <c:pt idx="2">
                  <c:v>Incomplete higher</c:v>
                </c:pt>
                <c:pt idx="3">
                  <c:v>Lower secondary</c:v>
                </c:pt>
                <c:pt idx="4">
                  <c:v>Secondary / secondary special</c:v>
                </c:pt>
              </c:strCache>
            </c:strRef>
          </c:cat>
          <c:val>
            <c:numRef>
              <c:f>UNIVARIATE!$B$51:$B$56</c:f>
              <c:numCache>
                <c:formatCode>General</c:formatCode>
                <c:ptCount val="5"/>
                <c:pt idx="0">
                  <c:v>0</c:v>
                </c:pt>
                <c:pt idx="1">
                  <c:v>606</c:v>
                </c:pt>
                <c:pt idx="2">
                  <c:v>138</c:v>
                </c:pt>
                <c:pt idx="3">
                  <c:v>73</c:v>
                </c:pt>
                <c:pt idx="4">
                  <c:v>3209</c:v>
                </c:pt>
              </c:numCache>
            </c:numRef>
          </c:val>
          <c:extLst>
            <c:ext xmlns:c16="http://schemas.microsoft.com/office/drawing/2014/chart" uri="{C3380CC4-5D6E-409C-BE32-E72D297353CC}">
              <c16:uniqueId val="{00000000-4475-46A0-BCB5-BD293736E66D}"/>
            </c:ext>
          </c:extLst>
        </c:ser>
        <c:dLbls>
          <c:showLegendKey val="0"/>
          <c:showVal val="0"/>
          <c:showCatName val="0"/>
          <c:showSerName val="0"/>
          <c:showPercent val="0"/>
          <c:showBubbleSize val="0"/>
        </c:dLbls>
        <c:gapWidth val="110"/>
        <c:axId val="88781952"/>
        <c:axId val="88783488"/>
      </c:barChart>
      <c:catAx>
        <c:axId val="88781952"/>
        <c:scaling>
          <c:orientation val="minMax"/>
        </c:scaling>
        <c:delete val="0"/>
        <c:axPos val="b"/>
        <c:numFmt formatCode="General" sourceLinked="0"/>
        <c:majorTickMark val="out"/>
        <c:minorTickMark val="none"/>
        <c:tickLblPos val="nextTo"/>
        <c:txPr>
          <a:bodyPr/>
          <a:lstStyle/>
          <a:p>
            <a:pPr>
              <a:defRPr sz="1400" b="1"/>
            </a:pPr>
            <a:endParaRPr lang="en-US"/>
          </a:p>
        </c:txPr>
        <c:crossAx val="88783488"/>
        <c:crosses val="autoZero"/>
        <c:auto val="1"/>
        <c:lblAlgn val="ctr"/>
        <c:lblOffset val="100"/>
        <c:noMultiLvlLbl val="0"/>
      </c:catAx>
      <c:valAx>
        <c:axId val="88783488"/>
        <c:scaling>
          <c:orientation val="minMax"/>
        </c:scaling>
        <c:delete val="1"/>
        <c:axPos val="l"/>
        <c:numFmt formatCode="General" sourceLinked="1"/>
        <c:majorTickMark val="out"/>
        <c:minorTickMark val="none"/>
        <c:tickLblPos val="none"/>
        <c:crossAx val="88781952"/>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(Autosaved).xlsx]UNIVARIATE!PivotTable11</c:name>
    <c:fmtId val="8"/>
  </c:pivotSource>
  <c:chart>
    <c:autoTitleDeleted val="1"/>
    <c:pivotFmts>
      <c:pivotFmt>
        <c:idx val="0"/>
        <c:marker>
          <c:symbol val="none"/>
        </c:marker>
      </c:pivotFmt>
      <c:pivotFmt>
        <c:idx val="1"/>
        <c:marker>
          <c:symbol val="none"/>
        </c:marker>
      </c:pivotFmt>
    </c:pivotFmts>
    <c:plotArea>
      <c:layout/>
      <c:barChart>
        <c:barDir val="col"/>
        <c:grouping val="clustered"/>
        <c:varyColors val="0"/>
        <c:ser>
          <c:idx val="0"/>
          <c:order val="0"/>
          <c:tx>
            <c:strRef>
              <c:f>UNIVARIATE!$K$45</c:f>
              <c:strCache>
                <c:ptCount val="1"/>
                <c:pt idx="0">
                  <c:v>Total</c:v>
                </c:pt>
              </c:strCache>
            </c:strRef>
          </c:tx>
          <c:spPr>
            <a:solidFill>
              <a:srgbClr val="002060"/>
            </a:solidFill>
          </c:spPr>
          <c:invertIfNegative val="0"/>
          <c:dLbls>
            <c:spPr>
              <a:noFill/>
              <a:ln>
                <a:noFill/>
              </a:ln>
              <a:effectLst/>
            </c:spPr>
            <c:txPr>
              <a:bodyPr/>
              <a:lstStyle/>
              <a:p>
                <a:pPr>
                  <a:defRPr sz="1600" b="1">
                    <a:solidFill>
                      <a:srgbClr val="FF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multiLvlStrRef>
              <c:f>UNIVARIATE!$J$46:$J$51</c:f>
              <c:multiLvlStrCache>
                <c:ptCount val="4"/>
                <c:lvl>
                  <c:pt idx="0">
                    <c:v>Higher education</c:v>
                  </c:pt>
                  <c:pt idx="1">
                    <c:v>Incomplete higher</c:v>
                  </c:pt>
                  <c:pt idx="2">
                    <c:v>Lower secondary</c:v>
                  </c:pt>
                  <c:pt idx="3">
                    <c:v>Secondary / secondary special</c:v>
                  </c:pt>
                </c:lvl>
                <c:lvl>
                  <c:pt idx="0">
                    <c:v>1</c:v>
                  </c:pt>
                </c:lvl>
              </c:multiLvlStrCache>
            </c:multiLvlStrRef>
          </c:cat>
          <c:val>
            <c:numRef>
              <c:f>UNIVARIATE!$K$46:$K$51</c:f>
              <c:numCache>
                <c:formatCode>General</c:formatCode>
                <c:ptCount val="4"/>
                <c:pt idx="0">
                  <c:v>606</c:v>
                </c:pt>
                <c:pt idx="1">
                  <c:v>138</c:v>
                </c:pt>
                <c:pt idx="2">
                  <c:v>73</c:v>
                </c:pt>
                <c:pt idx="3">
                  <c:v>3209</c:v>
                </c:pt>
              </c:numCache>
            </c:numRef>
          </c:val>
          <c:extLst>
            <c:ext xmlns:c16="http://schemas.microsoft.com/office/drawing/2014/chart" uri="{C3380CC4-5D6E-409C-BE32-E72D297353CC}">
              <c16:uniqueId val="{00000000-C373-48F4-9C2A-86F33BB79F70}"/>
            </c:ext>
          </c:extLst>
        </c:ser>
        <c:dLbls>
          <c:showLegendKey val="0"/>
          <c:showVal val="0"/>
          <c:showCatName val="0"/>
          <c:showSerName val="0"/>
          <c:showPercent val="0"/>
          <c:showBubbleSize val="0"/>
        </c:dLbls>
        <c:gapWidth val="120"/>
        <c:axId val="88799104"/>
        <c:axId val="88800640"/>
      </c:barChart>
      <c:catAx>
        <c:axId val="88799104"/>
        <c:scaling>
          <c:orientation val="minMax"/>
        </c:scaling>
        <c:delete val="0"/>
        <c:axPos val="b"/>
        <c:numFmt formatCode="General" sourceLinked="0"/>
        <c:majorTickMark val="out"/>
        <c:minorTickMark val="none"/>
        <c:tickLblPos val="nextTo"/>
        <c:txPr>
          <a:bodyPr/>
          <a:lstStyle/>
          <a:p>
            <a:pPr>
              <a:defRPr sz="1400" b="1"/>
            </a:pPr>
            <a:endParaRPr lang="en-US"/>
          </a:p>
        </c:txPr>
        <c:crossAx val="88800640"/>
        <c:crosses val="autoZero"/>
        <c:auto val="1"/>
        <c:lblAlgn val="ctr"/>
        <c:lblOffset val="100"/>
        <c:noMultiLvlLbl val="0"/>
      </c:catAx>
      <c:valAx>
        <c:axId val="88800640"/>
        <c:scaling>
          <c:orientation val="minMax"/>
        </c:scaling>
        <c:delete val="1"/>
        <c:axPos val="l"/>
        <c:numFmt formatCode="General" sourceLinked="1"/>
        <c:majorTickMark val="out"/>
        <c:minorTickMark val="none"/>
        <c:tickLblPos val="none"/>
        <c:crossAx val="88799104"/>
        <c:crosses val="autoZero"/>
        <c:crossBetween val="between"/>
      </c:valAx>
    </c:plotArea>
    <c:plotVisOnly val="1"/>
    <c:dispBlanksAs val="gap"/>
    <c:showDLblsOverMax val="0"/>
  </c:chart>
  <c:spPr>
    <a:ln>
      <a:solidFill>
        <a:schemeClr val="tx1"/>
      </a:solidFill>
    </a:ln>
  </c:spPr>
  <c:externalData r:id="rId1">
    <c:autoUpdate val="0"/>
  </c:externalData>
  <c:userShapes r:id="rId2"/>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(Autosaved).xlsx]UNIVARIATE!PivotTable2</c:name>
    <c:fmtId val="6"/>
  </c:pivotSource>
  <c:chart>
    <c:autoTitleDeleted val="1"/>
    <c:pivotFmts>
      <c:pivotFmt>
        <c:idx val="0"/>
        <c:marker>
          <c:symbol val="none"/>
        </c:marker>
      </c:pivotFmt>
      <c:pivotFmt>
        <c:idx val="1"/>
        <c:marker>
          <c:symbol val="none"/>
        </c:marker>
      </c:pivotFmt>
    </c:pivotFmts>
    <c:plotArea>
      <c:layout/>
      <c:barChart>
        <c:barDir val="col"/>
        <c:grouping val="clustered"/>
        <c:varyColors val="0"/>
        <c:ser>
          <c:idx val="0"/>
          <c:order val="0"/>
          <c:tx>
            <c:strRef>
              <c:f>UNIVARIATE!$B$65</c:f>
              <c:strCache>
                <c:ptCount val="1"/>
                <c:pt idx="0">
                  <c:v>Total</c:v>
                </c:pt>
              </c:strCache>
            </c:strRef>
          </c:tx>
          <c:spPr>
            <a:solidFill>
              <a:schemeClr val="tx1"/>
            </a:solidFill>
          </c:spPr>
          <c:invertIfNegative val="0"/>
          <c:dLbls>
            <c:spPr>
              <a:noFill/>
              <a:ln>
                <a:noFill/>
              </a:ln>
              <a:effectLst/>
            </c:spPr>
            <c:txPr>
              <a:bodyPr/>
              <a:lstStyle/>
              <a:p>
                <a:pPr>
                  <a:defRPr sz="18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UNIVARIATE!$A$66:$A$71</c:f>
              <c:strCache>
                <c:ptCount val="5"/>
                <c:pt idx="0">
                  <c:v>Civil marriage</c:v>
                </c:pt>
                <c:pt idx="1">
                  <c:v>Married</c:v>
                </c:pt>
                <c:pt idx="2">
                  <c:v>Separated</c:v>
                </c:pt>
                <c:pt idx="3">
                  <c:v>Single / not married</c:v>
                </c:pt>
                <c:pt idx="4">
                  <c:v>Widow</c:v>
                </c:pt>
              </c:strCache>
            </c:strRef>
          </c:cat>
          <c:val>
            <c:numRef>
              <c:f>UNIVARIATE!$B$66:$B$71</c:f>
              <c:numCache>
                <c:formatCode>General</c:formatCode>
                <c:ptCount val="5"/>
                <c:pt idx="0">
                  <c:v>482</c:v>
                </c:pt>
                <c:pt idx="1">
                  <c:v>2395</c:v>
                </c:pt>
                <c:pt idx="2">
                  <c:v>272</c:v>
                </c:pt>
                <c:pt idx="3">
                  <c:v>729</c:v>
                </c:pt>
                <c:pt idx="4">
                  <c:v>148</c:v>
                </c:pt>
              </c:numCache>
            </c:numRef>
          </c:val>
          <c:extLst>
            <c:ext xmlns:c16="http://schemas.microsoft.com/office/drawing/2014/chart" uri="{C3380CC4-5D6E-409C-BE32-E72D297353CC}">
              <c16:uniqueId val="{00000000-9487-4389-A07D-26C42D221C7C}"/>
            </c:ext>
          </c:extLst>
        </c:ser>
        <c:dLbls>
          <c:showLegendKey val="0"/>
          <c:showVal val="0"/>
          <c:showCatName val="0"/>
          <c:showSerName val="0"/>
          <c:showPercent val="0"/>
          <c:showBubbleSize val="0"/>
        </c:dLbls>
        <c:gapWidth val="150"/>
        <c:axId val="89161088"/>
        <c:axId val="89101440"/>
      </c:barChart>
      <c:catAx>
        <c:axId val="89161088"/>
        <c:scaling>
          <c:orientation val="minMax"/>
        </c:scaling>
        <c:delete val="0"/>
        <c:axPos val="b"/>
        <c:numFmt formatCode="General" sourceLinked="0"/>
        <c:majorTickMark val="out"/>
        <c:minorTickMark val="none"/>
        <c:tickLblPos val="nextTo"/>
        <c:txPr>
          <a:bodyPr/>
          <a:lstStyle/>
          <a:p>
            <a:pPr>
              <a:defRPr sz="1400" b="1"/>
            </a:pPr>
            <a:endParaRPr lang="en-US"/>
          </a:p>
        </c:txPr>
        <c:crossAx val="89101440"/>
        <c:crosses val="autoZero"/>
        <c:auto val="1"/>
        <c:lblAlgn val="ctr"/>
        <c:lblOffset val="100"/>
        <c:noMultiLvlLbl val="0"/>
      </c:catAx>
      <c:valAx>
        <c:axId val="89101440"/>
        <c:scaling>
          <c:orientation val="minMax"/>
        </c:scaling>
        <c:delete val="1"/>
        <c:axPos val="l"/>
        <c:numFmt formatCode="General" sourceLinked="1"/>
        <c:majorTickMark val="out"/>
        <c:minorTickMark val="none"/>
        <c:tickLblPos val="none"/>
        <c:crossAx val="89161088"/>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(Autosaved).xlsx]UNIVARIATE!PivotTable12</c:name>
    <c:fmtId val="8"/>
  </c:pivotSource>
  <c:chart>
    <c:autoTitleDeleted val="1"/>
    <c:pivotFmts>
      <c:pivotFmt>
        <c:idx val="0"/>
        <c:marker>
          <c:symbol val="none"/>
        </c:marker>
      </c:pivotFmt>
      <c:pivotFmt>
        <c:idx val="1"/>
        <c:marker>
          <c:symbol val="none"/>
        </c:marker>
      </c:pivotFmt>
    </c:pivotFmts>
    <c:plotArea>
      <c:layout/>
      <c:barChart>
        <c:barDir val="col"/>
        <c:grouping val="clustered"/>
        <c:varyColors val="0"/>
        <c:ser>
          <c:idx val="0"/>
          <c:order val="0"/>
          <c:tx>
            <c:strRef>
              <c:f>UNIVARIATE!$K$64</c:f>
              <c:strCache>
                <c:ptCount val="1"/>
                <c:pt idx="0">
                  <c:v>Total</c:v>
                </c:pt>
              </c:strCache>
            </c:strRef>
          </c:tx>
          <c:spPr>
            <a:solidFill>
              <a:srgbClr val="002060"/>
            </a:solidFill>
          </c:spPr>
          <c:invertIfNegative val="0"/>
          <c:dLbls>
            <c:spPr>
              <a:noFill/>
              <a:ln>
                <a:noFill/>
              </a:ln>
              <a:effectLst/>
            </c:spPr>
            <c:txPr>
              <a:bodyPr/>
              <a:lstStyle/>
              <a:p>
                <a:pPr>
                  <a:defRPr sz="2000" b="1">
                    <a:solidFill>
                      <a:srgbClr val="FF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multiLvlStrRef>
              <c:f>UNIVARIATE!$J$65:$J$71</c:f>
              <c:multiLvlStrCache>
                <c:ptCount val="5"/>
                <c:lvl>
                  <c:pt idx="0">
                    <c:v>Civil marriage</c:v>
                  </c:pt>
                  <c:pt idx="1">
                    <c:v>Married</c:v>
                  </c:pt>
                  <c:pt idx="2">
                    <c:v>Separated</c:v>
                  </c:pt>
                  <c:pt idx="3">
                    <c:v>Single / not married</c:v>
                  </c:pt>
                  <c:pt idx="4">
                    <c:v>Widow</c:v>
                  </c:pt>
                </c:lvl>
                <c:lvl>
                  <c:pt idx="0">
                    <c:v>1</c:v>
                  </c:pt>
                </c:lvl>
              </c:multiLvlStrCache>
            </c:multiLvlStrRef>
          </c:cat>
          <c:val>
            <c:numRef>
              <c:f>UNIVARIATE!$K$65:$K$71</c:f>
              <c:numCache>
                <c:formatCode>General</c:formatCode>
                <c:ptCount val="5"/>
                <c:pt idx="0">
                  <c:v>482</c:v>
                </c:pt>
                <c:pt idx="1">
                  <c:v>2395</c:v>
                </c:pt>
                <c:pt idx="2">
                  <c:v>272</c:v>
                </c:pt>
                <c:pt idx="3">
                  <c:v>729</c:v>
                </c:pt>
                <c:pt idx="4">
                  <c:v>148</c:v>
                </c:pt>
              </c:numCache>
            </c:numRef>
          </c:val>
          <c:extLst>
            <c:ext xmlns:c16="http://schemas.microsoft.com/office/drawing/2014/chart" uri="{C3380CC4-5D6E-409C-BE32-E72D297353CC}">
              <c16:uniqueId val="{00000000-BC08-4EDD-B8F3-710996D04B5F}"/>
            </c:ext>
          </c:extLst>
        </c:ser>
        <c:dLbls>
          <c:showLegendKey val="0"/>
          <c:showVal val="0"/>
          <c:showCatName val="0"/>
          <c:showSerName val="0"/>
          <c:showPercent val="0"/>
          <c:showBubbleSize val="0"/>
        </c:dLbls>
        <c:gapWidth val="150"/>
        <c:axId val="89194880"/>
        <c:axId val="89196416"/>
      </c:barChart>
      <c:catAx>
        <c:axId val="89194880"/>
        <c:scaling>
          <c:orientation val="minMax"/>
        </c:scaling>
        <c:delete val="0"/>
        <c:axPos val="b"/>
        <c:numFmt formatCode="General" sourceLinked="0"/>
        <c:majorTickMark val="out"/>
        <c:minorTickMark val="none"/>
        <c:tickLblPos val="nextTo"/>
        <c:txPr>
          <a:bodyPr/>
          <a:lstStyle/>
          <a:p>
            <a:pPr>
              <a:defRPr sz="1200" b="1"/>
            </a:pPr>
            <a:endParaRPr lang="en-US"/>
          </a:p>
        </c:txPr>
        <c:crossAx val="89196416"/>
        <c:crosses val="autoZero"/>
        <c:auto val="1"/>
        <c:lblAlgn val="ctr"/>
        <c:lblOffset val="100"/>
        <c:noMultiLvlLbl val="0"/>
      </c:catAx>
      <c:valAx>
        <c:axId val="89196416"/>
        <c:scaling>
          <c:orientation val="minMax"/>
        </c:scaling>
        <c:delete val="1"/>
        <c:axPos val="l"/>
        <c:numFmt formatCode="General" sourceLinked="1"/>
        <c:majorTickMark val="out"/>
        <c:minorTickMark val="none"/>
        <c:tickLblPos val="none"/>
        <c:crossAx val="89194880"/>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(Autosaved).xlsx]UNIVARIATE!PivotTable13</c:name>
    <c:fmtId val="9"/>
  </c:pivotSource>
  <c:chart>
    <c:autoTitleDeleted val="1"/>
    <c:pivotFmts>
      <c:pivotFmt>
        <c:idx val="0"/>
        <c:marker>
          <c:symbol val="none"/>
        </c:marker>
      </c:pivotFmt>
      <c:pivotFmt>
        <c:idx val="1"/>
        <c:marker>
          <c:symbol val="none"/>
        </c:marker>
      </c:pivotFmt>
    </c:pivotFmts>
    <c:plotArea>
      <c:layout/>
      <c:barChart>
        <c:barDir val="col"/>
        <c:grouping val="clustered"/>
        <c:varyColors val="0"/>
        <c:ser>
          <c:idx val="0"/>
          <c:order val="0"/>
          <c:tx>
            <c:strRef>
              <c:f>UNIVARIATE!$K$80</c:f>
              <c:strCache>
                <c:ptCount val="1"/>
                <c:pt idx="0">
                  <c:v>Total</c:v>
                </c:pt>
              </c:strCache>
            </c:strRef>
          </c:tx>
          <c:spPr>
            <a:solidFill>
              <a:srgbClr val="002060"/>
            </a:solidFill>
          </c:spPr>
          <c:invertIfNegative val="0"/>
          <c:dLbls>
            <c:spPr>
              <a:noFill/>
              <a:ln>
                <a:noFill/>
              </a:ln>
              <a:effectLst/>
            </c:spPr>
            <c:txPr>
              <a:bodyPr/>
              <a:lstStyle/>
              <a:p>
                <a:pPr>
                  <a:defRPr sz="18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multiLvlStrRef>
              <c:f>UNIVARIATE!$J$81:$J$85</c:f>
              <c:multiLvlStrCache>
                <c:ptCount val="3"/>
                <c:lvl>
                  <c:pt idx="0">
                    <c:v>1</c:v>
                  </c:pt>
                  <c:pt idx="1">
                    <c:v>2</c:v>
                  </c:pt>
                  <c:pt idx="2">
                    <c:v>3</c:v>
                  </c:pt>
                </c:lvl>
                <c:lvl>
                  <c:pt idx="0">
                    <c:v>1</c:v>
                  </c:pt>
                </c:lvl>
              </c:multiLvlStrCache>
            </c:multiLvlStrRef>
          </c:cat>
          <c:val>
            <c:numRef>
              <c:f>UNIVARIATE!$K$81:$K$85</c:f>
              <c:numCache>
                <c:formatCode>General</c:formatCode>
                <c:ptCount val="3"/>
                <c:pt idx="0">
                  <c:v>241</c:v>
                </c:pt>
                <c:pt idx="1">
                  <c:v>2962</c:v>
                </c:pt>
                <c:pt idx="2">
                  <c:v>823</c:v>
                </c:pt>
              </c:numCache>
            </c:numRef>
          </c:val>
          <c:extLst>
            <c:ext xmlns:c16="http://schemas.microsoft.com/office/drawing/2014/chart" uri="{C3380CC4-5D6E-409C-BE32-E72D297353CC}">
              <c16:uniqueId val="{00000000-5B6C-4BE4-BFAC-44BABD17ED5F}"/>
            </c:ext>
          </c:extLst>
        </c:ser>
        <c:dLbls>
          <c:showLegendKey val="0"/>
          <c:showVal val="0"/>
          <c:showCatName val="0"/>
          <c:showSerName val="0"/>
          <c:showPercent val="0"/>
          <c:showBubbleSize val="0"/>
        </c:dLbls>
        <c:gapWidth val="150"/>
        <c:axId val="89250048"/>
        <c:axId val="89251840"/>
      </c:barChart>
      <c:catAx>
        <c:axId val="89250048"/>
        <c:scaling>
          <c:orientation val="minMax"/>
        </c:scaling>
        <c:delete val="0"/>
        <c:axPos val="b"/>
        <c:numFmt formatCode="General" sourceLinked="0"/>
        <c:majorTickMark val="out"/>
        <c:minorTickMark val="none"/>
        <c:tickLblPos val="nextTo"/>
        <c:txPr>
          <a:bodyPr/>
          <a:lstStyle/>
          <a:p>
            <a:pPr>
              <a:defRPr sz="1400" b="1"/>
            </a:pPr>
            <a:endParaRPr lang="en-US"/>
          </a:p>
        </c:txPr>
        <c:crossAx val="89251840"/>
        <c:crosses val="autoZero"/>
        <c:auto val="1"/>
        <c:lblAlgn val="ctr"/>
        <c:lblOffset val="100"/>
        <c:noMultiLvlLbl val="0"/>
      </c:catAx>
      <c:valAx>
        <c:axId val="89251840"/>
        <c:scaling>
          <c:orientation val="minMax"/>
        </c:scaling>
        <c:delete val="1"/>
        <c:axPos val="l"/>
        <c:numFmt formatCode="General" sourceLinked="1"/>
        <c:majorTickMark val="out"/>
        <c:minorTickMark val="none"/>
        <c:tickLblPos val="none"/>
        <c:crossAx val="89250048"/>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(Autosaved).xlsx]UNIVARIATE!PivotTable13</c:name>
    <c:fmtId val="12"/>
  </c:pivotSource>
  <c:chart>
    <c:autoTitleDeleted val="1"/>
    <c:pivotFmts>
      <c:pivotFmt>
        <c:idx val="0"/>
        <c:marker>
          <c:symbol val="none"/>
        </c:marker>
      </c:pivotFmt>
      <c:pivotFmt>
        <c:idx val="1"/>
        <c:marker>
          <c:symbol val="none"/>
        </c:marker>
      </c:pivotFmt>
    </c:pivotFmts>
    <c:plotArea>
      <c:layout>
        <c:manualLayout>
          <c:layoutTarget val="inner"/>
          <c:xMode val="edge"/>
          <c:yMode val="edge"/>
          <c:x val="0"/>
          <c:y val="0"/>
          <c:w val="0.95424301088194219"/>
          <c:h val="0.84977566784502279"/>
        </c:manualLayout>
      </c:layout>
      <c:barChart>
        <c:barDir val="col"/>
        <c:grouping val="clustered"/>
        <c:varyColors val="0"/>
        <c:ser>
          <c:idx val="0"/>
          <c:order val="0"/>
          <c:tx>
            <c:strRef>
              <c:f>UNIVARIATE!$K$80</c:f>
              <c:strCache>
                <c:ptCount val="1"/>
                <c:pt idx="0">
                  <c:v>Total</c:v>
                </c:pt>
              </c:strCache>
            </c:strRef>
          </c:tx>
          <c:spPr>
            <a:solidFill>
              <a:schemeClr val="tx1">
                <a:lumMod val="95000"/>
                <a:lumOff val="5000"/>
              </a:schemeClr>
            </a:solidFill>
          </c:spPr>
          <c:invertIfNegative val="0"/>
          <c:dLbls>
            <c:spPr>
              <a:noFill/>
              <a:ln>
                <a:noFill/>
              </a:ln>
              <a:effectLst/>
            </c:spPr>
            <c:txPr>
              <a:bodyPr/>
              <a:lstStyle/>
              <a:p>
                <a:pPr>
                  <a:defRPr sz="18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UNIVARIATE!$J$81:$J$84</c:f>
              <c:strCache>
                <c:ptCount val="3"/>
                <c:pt idx="0">
                  <c:v>1</c:v>
                </c:pt>
                <c:pt idx="1">
                  <c:v>2</c:v>
                </c:pt>
                <c:pt idx="2">
                  <c:v>3</c:v>
                </c:pt>
              </c:strCache>
            </c:strRef>
          </c:cat>
          <c:val>
            <c:numRef>
              <c:f>UNIVARIATE!$K$81:$K$84</c:f>
              <c:numCache>
                <c:formatCode>General</c:formatCode>
                <c:ptCount val="3"/>
                <c:pt idx="0">
                  <c:v>5561</c:v>
                </c:pt>
                <c:pt idx="1">
                  <c:v>37338</c:v>
                </c:pt>
                <c:pt idx="2">
                  <c:v>7097</c:v>
                </c:pt>
              </c:numCache>
            </c:numRef>
          </c:val>
          <c:extLst>
            <c:ext xmlns:c16="http://schemas.microsoft.com/office/drawing/2014/chart" uri="{C3380CC4-5D6E-409C-BE32-E72D297353CC}">
              <c16:uniqueId val="{00000000-0FCD-4010-A8AF-B17479203DF8}"/>
            </c:ext>
          </c:extLst>
        </c:ser>
        <c:dLbls>
          <c:showLegendKey val="0"/>
          <c:showVal val="0"/>
          <c:showCatName val="0"/>
          <c:showSerName val="0"/>
          <c:showPercent val="0"/>
          <c:showBubbleSize val="0"/>
        </c:dLbls>
        <c:gapWidth val="150"/>
        <c:axId val="89259008"/>
        <c:axId val="89293568"/>
      </c:barChart>
      <c:catAx>
        <c:axId val="89259008"/>
        <c:scaling>
          <c:orientation val="minMax"/>
        </c:scaling>
        <c:delete val="0"/>
        <c:axPos val="b"/>
        <c:numFmt formatCode="General" sourceLinked="0"/>
        <c:majorTickMark val="out"/>
        <c:minorTickMark val="none"/>
        <c:tickLblPos val="nextTo"/>
        <c:txPr>
          <a:bodyPr/>
          <a:lstStyle/>
          <a:p>
            <a:pPr>
              <a:defRPr sz="1600" b="1"/>
            </a:pPr>
            <a:endParaRPr lang="en-US"/>
          </a:p>
        </c:txPr>
        <c:crossAx val="89293568"/>
        <c:crosses val="autoZero"/>
        <c:auto val="1"/>
        <c:lblAlgn val="ctr"/>
        <c:lblOffset val="100"/>
        <c:noMultiLvlLbl val="0"/>
      </c:catAx>
      <c:valAx>
        <c:axId val="89293568"/>
        <c:scaling>
          <c:orientation val="minMax"/>
        </c:scaling>
        <c:delete val="1"/>
        <c:axPos val="l"/>
        <c:numFmt formatCode="General" sourceLinked="1"/>
        <c:majorTickMark val="out"/>
        <c:minorTickMark val="none"/>
        <c:tickLblPos val="none"/>
        <c:crossAx val="89259008"/>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(Autosaved).xlsx]UNIVARIATE!PivotTable16</c:name>
    <c:fmtId val="8"/>
  </c:pivotSource>
  <c:chart>
    <c:title>
      <c:tx>
        <c:rich>
          <a:bodyPr/>
          <a:lstStyle/>
          <a:p>
            <a:pPr>
              <a:defRPr b="0"/>
            </a:pPr>
            <a:r>
              <a:rPr lang="en-US" b="0" dirty="0"/>
              <a:t>TARGET COUNT</a:t>
            </a:r>
          </a:p>
        </c:rich>
      </c:tx>
      <c:overlay val="0"/>
    </c:title>
    <c:autoTitleDeleted val="0"/>
    <c:pivotFmts>
      <c:pivotFmt>
        <c:idx val="0"/>
        <c:marker>
          <c:symbol val="none"/>
        </c:marker>
      </c:pivotFmt>
      <c:pivotFmt>
        <c:idx val="1"/>
        <c:marker>
          <c:symbol val="none"/>
        </c:marker>
      </c:pivotFmt>
    </c:pivotFmts>
    <c:plotArea>
      <c:layout/>
      <c:barChart>
        <c:barDir val="col"/>
        <c:grouping val="clustered"/>
        <c:varyColors val="0"/>
        <c:ser>
          <c:idx val="0"/>
          <c:order val="0"/>
          <c:tx>
            <c:strRef>
              <c:f>UNIVARIATE!$K$135</c:f>
              <c:strCache>
                <c:ptCount val="1"/>
                <c:pt idx="0">
                  <c:v>Total</c:v>
                </c:pt>
              </c:strCache>
            </c:strRef>
          </c:tx>
          <c:spPr>
            <a:solidFill>
              <a:prstClr val="black">
                <a:lumMod val="95000"/>
                <a:lumOff val="5000"/>
              </a:prstClr>
            </a:solidFill>
          </c:spPr>
          <c:invertIfNegative val="0"/>
          <c:dPt>
            <c:idx val="8"/>
            <c:invertIfNegative val="0"/>
            <c:bubble3D val="0"/>
            <c:spPr>
              <a:solidFill>
                <a:srgbClr val="002060"/>
              </a:solidFill>
            </c:spPr>
            <c:extLst>
              <c:ext xmlns:c16="http://schemas.microsoft.com/office/drawing/2014/chart" uri="{C3380CC4-5D6E-409C-BE32-E72D297353CC}">
                <c16:uniqueId val="{00000000-0A36-475B-BBFD-1A78EF7ECBAD}"/>
              </c:ext>
            </c:extLst>
          </c:dPt>
          <c:dPt>
            <c:idx val="12"/>
            <c:invertIfNegative val="0"/>
            <c:bubble3D val="0"/>
            <c:spPr>
              <a:solidFill>
                <a:srgbClr val="002060"/>
              </a:solidFill>
            </c:spPr>
            <c:extLst>
              <c:ext xmlns:c16="http://schemas.microsoft.com/office/drawing/2014/chart" uri="{C3380CC4-5D6E-409C-BE32-E72D297353CC}">
                <c16:uniqueId val="{00000001-0A36-475B-BBFD-1A78EF7ECBAD}"/>
              </c:ext>
            </c:extLst>
          </c:dPt>
          <c:dLbls>
            <c:spPr>
              <a:noFill/>
              <a:ln>
                <a:noFill/>
              </a:ln>
              <a:effectLst/>
            </c:spPr>
            <c:txPr>
              <a:bodyPr/>
              <a:lstStyle/>
              <a:p>
                <a:pPr>
                  <a:defRPr sz="16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UNIVARIATE!$J$136:$J$155</c:f>
              <c:strCache>
                <c:ptCount val="19"/>
                <c:pt idx="0">
                  <c:v>Accountants</c:v>
                </c:pt>
                <c:pt idx="1">
                  <c:v>Cleani staff</c:v>
                </c:pt>
                <c:pt idx="2">
                  <c:v>Cooki staff</c:v>
                </c:pt>
                <c:pt idx="3">
                  <c:v>Core staff</c:v>
                </c:pt>
                <c:pt idx="4">
                  <c:v>Drivers</c:v>
                </c:pt>
                <c:pt idx="5">
                  <c:v>High skill tech staff</c:v>
                </c:pt>
                <c:pt idx="6">
                  <c:v>HR staff</c:v>
                </c:pt>
                <c:pt idx="7">
                  <c:v>IT staff</c:v>
                </c:pt>
                <c:pt idx="8">
                  <c:v>Laborers</c:v>
                </c:pt>
                <c:pt idx="9">
                  <c:v>Low-skill Laborers</c:v>
                </c:pt>
                <c:pt idx="10">
                  <c:v>Managers</c:v>
                </c:pt>
                <c:pt idx="11">
                  <c:v>Medicine staff</c:v>
                </c:pt>
                <c:pt idx="12">
                  <c:v>NG</c:v>
                </c:pt>
                <c:pt idx="13">
                  <c:v>Private service staff</c:v>
                </c:pt>
                <c:pt idx="14">
                  <c:v>Realty agents</c:v>
                </c:pt>
                <c:pt idx="15">
                  <c:v>Sales staff</c:v>
                </c:pt>
                <c:pt idx="16">
                  <c:v>Secretaries</c:v>
                </c:pt>
                <c:pt idx="17">
                  <c:v>Security staff</c:v>
                </c:pt>
                <c:pt idx="18">
                  <c:v>Waiters/barmen staff</c:v>
                </c:pt>
              </c:strCache>
            </c:strRef>
          </c:cat>
          <c:val>
            <c:numRef>
              <c:f>UNIVARIATE!$K$136:$K$155</c:f>
              <c:numCache>
                <c:formatCode>General</c:formatCode>
                <c:ptCount val="19"/>
                <c:pt idx="0">
                  <c:v>1621</c:v>
                </c:pt>
                <c:pt idx="1">
                  <c:v>738</c:v>
                </c:pt>
                <c:pt idx="2">
                  <c:v>963</c:v>
                </c:pt>
                <c:pt idx="3">
                  <c:v>4434</c:v>
                </c:pt>
                <c:pt idx="4">
                  <c:v>3044</c:v>
                </c:pt>
                <c:pt idx="5">
                  <c:v>1852</c:v>
                </c:pt>
                <c:pt idx="6">
                  <c:v>101</c:v>
                </c:pt>
                <c:pt idx="7">
                  <c:v>80</c:v>
                </c:pt>
                <c:pt idx="8">
                  <c:v>8952</c:v>
                </c:pt>
                <c:pt idx="9">
                  <c:v>357</c:v>
                </c:pt>
                <c:pt idx="10">
                  <c:v>3489</c:v>
                </c:pt>
                <c:pt idx="11">
                  <c:v>1403</c:v>
                </c:pt>
                <c:pt idx="12">
                  <c:v>15652</c:v>
                </c:pt>
                <c:pt idx="13">
                  <c:v>447</c:v>
                </c:pt>
                <c:pt idx="14">
                  <c:v>123</c:v>
                </c:pt>
                <c:pt idx="15">
                  <c:v>5160</c:v>
                </c:pt>
                <c:pt idx="16">
                  <c:v>212</c:v>
                </c:pt>
                <c:pt idx="17">
                  <c:v>1140</c:v>
                </c:pt>
                <c:pt idx="18">
                  <c:v>228</c:v>
                </c:pt>
              </c:numCache>
            </c:numRef>
          </c:val>
          <c:extLst>
            <c:ext xmlns:c16="http://schemas.microsoft.com/office/drawing/2014/chart" uri="{C3380CC4-5D6E-409C-BE32-E72D297353CC}">
              <c16:uniqueId val="{00000002-0A36-475B-BBFD-1A78EF7ECBAD}"/>
            </c:ext>
          </c:extLst>
        </c:ser>
        <c:dLbls>
          <c:showLegendKey val="0"/>
          <c:showVal val="0"/>
          <c:showCatName val="0"/>
          <c:showSerName val="0"/>
          <c:showPercent val="0"/>
          <c:showBubbleSize val="0"/>
        </c:dLbls>
        <c:gapWidth val="150"/>
        <c:axId val="88958464"/>
        <c:axId val="88960000"/>
      </c:barChart>
      <c:catAx>
        <c:axId val="88958464"/>
        <c:scaling>
          <c:orientation val="minMax"/>
        </c:scaling>
        <c:delete val="0"/>
        <c:axPos val="b"/>
        <c:numFmt formatCode="General" sourceLinked="0"/>
        <c:majorTickMark val="out"/>
        <c:minorTickMark val="none"/>
        <c:tickLblPos val="nextTo"/>
        <c:txPr>
          <a:bodyPr/>
          <a:lstStyle/>
          <a:p>
            <a:pPr>
              <a:defRPr sz="1400" b="1"/>
            </a:pPr>
            <a:endParaRPr lang="en-US"/>
          </a:p>
        </c:txPr>
        <c:crossAx val="88960000"/>
        <c:crosses val="autoZero"/>
        <c:auto val="1"/>
        <c:lblAlgn val="ctr"/>
        <c:lblOffset val="100"/>
        <c:noMultiLvlLbl val="0"/>
      </c:catAx>
      <c:valAx>
        <c:axId val="88960000"/>
        <c:scaling>
          <c:orientation val="minMax"/>
        </c:scaling>
        <c:delete val="1"/>
        <c:axPos val="l"/>
        <c:numFmt formatCode="General" sourceLinked="1"/>
        <c:majorTickMark val="out"/>
        <c:minorTickMark val="none"/>
        <c:tickLblPos val="none"/>
        <c:crossAx val="88958464"/>
        <c:crosses val="autoZero"/>
        <c:crossBetween val="between"/>
      </c:valAx>
    </c:plotArea>
    <c:plotVisOnly val="1"/>
    <c:dispBlanksAs val="gap"/>
    <c:showDLblsOverMax val="0"/>
  </c:chart>
  <c:spPr>
    <a:ln w="38100">
      <a:solidFill>
        <a:schemeClr val="tx1"/>
      </a:solidFill>
    </a:ln>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 DATASET!PivotTable5</c:name>
    <c:fmtId val="11"/>
  </c:pivotSource>
  <c:chart>
    <c:title>
      <c:tx>
        <c:rich>
          <a:bodyPr/>
          <a:lstStyle/>
          <a:p>
            <a:pPr>
              <a:defRPr sz="3600"/>
            </a:pPr>
            <a:r>
              <a:rPr lang="en-US" sz="3600" dirty="0"/>
              <a:t>Total</a:t>
            </a:r>
          </a:p>
        </c:rich>
      </c:tx>
      <c:layout>
        <c:manualLayout>
          <c:xMode val="edge"/>
          <c:yMode val="edge"/>
          <c:x val="0.35338541666666701"/>
          <c:y val="0.19924863075198657"/>
        </c:manualLayout>
      </c:layout>
      <c:overlay val="0"/>
    </c:title>
    <c:autoTitleDeleted val="0"/>
    <c:pivotFmts>
      <c:pivotFmt>
        <c:idx val="0"/>
        <c:spPr>
          <a:solidFill>
            <a:schemeClr val="tx1"/>
          </a:solidFill>
        </c:spPr>
        <c:marker>
          <c:symbol val="none"/>
        </c:marker>
        <c:dLbl>
          <c:idx val="0"/>
          <c:spPr/>
          <c:txPr>
            <a:bodyPr/>
            <a:lstStyle/>
            <a:p>
              <a:pPr>
                <a:defRPr sz="1400" b="1">
                  <a:solidFill>
                    <a:srgbClr val="C00000"/>
                  </a:solidFill>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tx1"/>
          </a:solidFill>
        </c:spPr>
        <c:marker>
          <c:symbol val="none"/>
        </c:marker>
        <c:dLbl>
          <c:idx val="0"/>
          <c:spPr/>
          <c:txPr>
            <a:bodyPr/>
            <a:lstStyle/>
            <a:p>
              <a:pPr>
                <a:defRPr sz="1400" b="1">
                  <a:solidFill>
                    <a:srgbClr val="C00000"/>
                  </a:solidFill>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 DATASET'!$AZ$6</c:f>
              <c:strCache>
                <c:ptCount val="1"/>
                <c:pt idx="0">
                  <c:v>Total</c:v>
                </c:pt>
              </c:strCache>
            </c:strRef>
          </c:tx>
          <c:spPr>
            <a:solidFill>
              <a:schemeClr val="tx1"/>
            </a:solidFill>
          </c:spPr>
          <c:invertIfNegative val="0"/>
          <c:dLbls>
            <c:spPr>
              <a:noFill/>
              <a:ln>
                <a:noFill/>
              </a:ln>
              <a:effectLst/>
            </c:spPr>
            <c:txPr>
              <a:bodyPr/>
              <a:lstStyle/>
              <a:p>
                <a:pPr>
                  <a:defRPr sz="24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 DATASET'!$AY$7:$AY$9</c:f>
              <c:strCache>
                <c:ptCount val="2"/>
                <c:pt idx="0">
                  <c:v>0</c:v>
                </c:pt>
                <c:pt idx="1">
                  <c:v>1</c:v>
                </c:pt>
              </c:strCache>
            </c:strRef>
          </c:cat>
          <c:val>
            <c:numRef>
              <c:f>' DATASET'!$AZ$7:$AZ$9</c:f>
              <c:numCache>
                <c:formatCode>General</c:formatCode>
                <c:ptCount val="2"/>
                <c:pt idx="0">
                  <c:v>0</c:v>
                </c:pt>
                <c:pt idx="1">
                  <c:v>49998</c:v>
                </c:pt>
              </c:numCache>
            </c:numRef>
          </c:val>
          <c:extLst>
            <c:ext xmlns:c16="http://schemas.microsoft.com/office/drawing/2014/chart" uri="{C3380CC4-5D6E-409C-BE32-E72D297353CC}">
              <c16:uniqueId val="{00000000-85B6-4C22-B6F0-B0DF63601DF1}"/>
            </c:ext>
          </c:extLst>
        </c:ser>
        <c:dLbls>
          <c:showLegendKey val="0"/>
          <c:showVal val="0"/>
          <c:showCatName val="0"/>
          <c:showSerName val="0"/>
          <c:showPercent val="0"/>
          <c:showBubbleSize val="0"/>
        </c:dLbls>
        <c:gapWidth val="205"/>
        <c:axId val="107151360"/>
        <c:axId val="107152896"/>
      </c:barChart>
      <c:catAx>
        <c:axId val="107151360"/>
        <c:scaling>
          <c:orientation val="minMax"/>
        </c:scaling>
        <c:delete val="0"/>
        <c:axPos val="b"/>
        <c:numFmt formatCode="General" sourceLinked="0"/>
        <c:majorTickMark val="out"/>
        <c:minorTickMark val="none"/>
        <c:tickLblPos val="nextTo"/>
        <c:spPr>
          <a:ln>
            <a:solidFill>
              <a:prstClr val="black"/>
            </a:solidFill>
          </a:ln>
        </c:spPr>
        <c:txPr>
          <a:bodyPr/>
          <a:lstStyle/>
          <a:p>
            <a:pPr>
              <a:defRPr sz="3200" b="1"/>
            </a:pPr>
            <a:endParaRPr lang="en-US"/>
          </a:p>
        </c:txPr>
        <c:crossAx val="107152896"/>
        <c:crosses val="autoZero"/>
        <c:auto val="1"/>
        <c:lblAlgn val="ctr"/>
        <c:lblOffset val="100"/>
        <c:noMultiLvlLbl val="0"/>
      </c:catAx>
      <c:valAx>
        <c:axId val="107152896"/>
        <c:scaling>
          <c:orientation val="minMax"/>
        </c:scaling>
        <c:delete val="1"/>
        <c:axPos val="l"/>
        <c:numFmt formatCode="General" sourceLinked="1"/>
        <c:majorTickMark val="out"/>
        <c:minorTickMark val="none"/>
        <c:tickLblPos val="none"/>
        <c:crossAx val="107151360"/>
        <c:crosses val="autoZero"/>
        <c:crossBetween val="between"/>
      </c:valAx>
      <c:spPr>
        <a:noFill/>
      </c:spPr>
    </c:plotArea>
    <c:plotVisOnly val="1"/>
    <c:dispBlanksAs val="gap"/>
    <c:showDLblsOverMax val="0"/>
  </c:chart>
  <c:spPr>
    <a:noFill/>
    <a:ln w="38100">
      <a:solidFill>
        <a:schemeClr val="tx1"/>
      </a:solidFill>
    </a:ln>
  </c:sp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2800"/>
            </a:pPr>
            <a:r>
              <a:rPr lang="en-US" sz="2800" dirty="0"/>
              <a:t>AVERAGE OF CREDIT_AMT  Vs  AGE</a:t>
            </a:r>
          </a:p>
        </c:rich>
      </c:tx>
      <c:overlay val="0"/>
    </c:title>
    <c:autoTitleDeleted val="0"/>
    <c:plotArea>
      <c:layout/>
      <c:barChart>
        <c:barDir val="col"/>
        <c:grouping val="clustered"/>
        <c:varyColors val="0"/>
        <c:ser>
          <c:idx val="0"/>
          <c:order val="0"/>
          <c:tx>
            <c:strRef>
              <c:f>BIVARIATE!$N$6</c:f>
              <c:strCache>
                <c:ptCount val="1"/>
                <c:pt idx="0">
                  <c:v>AVERAGE OF CREDIT_AMT</c:v>
                </c:pt>
              </c:strCache>
            </c:strRef>
          </c:tx>
          <c:spPr>
            <a:solidFill>
              <a:schemeClr val="tx1"/>
            </a:solidFill>
          </c:spPr>
          <c:invertIfNegative val="0"/>
          <c:dLbls>
            <c:spPr>
              <a:noFill/>
              <a:ln>
                <a:noFill/>
              </a:ln>
              <a:effectLst/>
            </c:spPr>
            <c:txPr>
              <a:bodyPr/>
              <a:lstStyle/>
              <a:p>
                <a:pPr>
                  <a:defRPr sz="18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BIVARIATE!$M$7:$M$11</c:f>
              <c:strCache>
                <c:ptCount val="5"/>
                <c:pt idx="0">
                  <c:v>20-30</c:v>
                </c:pt>
                <c:pt idx="1">
                  <c:v>30-40</c:v>
                </c:pt>
                <c:pt idx="2">
                  <c:v>40-50</c:v>
                </c:pt>
                <c:pt idx="3">
                  <c:v>50-60</c:v>
                </c:pt>
                <c:pt idx="4">
                  <c:v>60-70</c:v>
                </c:pt>
              </c:strCache>
            </c:strRef>
          </c:cat>
          <c:val>
            <c:numRef>
              <c:f>BIVARIATE!$N$7:$N$11</c:f>
              <c:numCache>
                <c:formatCode>General</c:formatCode>
                <c:ptCount val="5"/>
                <c:pt idx="0">
                  <c:v>475755.0511184507</c:v>
                </c:pt>
                <c:pt idx="1">
                  <c:v>594743.04049623758</c:v>
                </c:pt>
                <c:pt idx="2">
                  <c:v>655079.75476644421</c:v>
                </c:pt>
                <c:pt idx="3">
                  <c:v>654373.93660568784</c:v>
                </c:pt>
                <c:pt idx="4">
                  <c:v>534748.9197039631</c:v>
                </c:pt>
              </c:numCache>
            </c:numRef>
          </c:val>
          <c:extLst>
            <c:ext xmlns:c16="http://schemas.microsoft.com/office/drawing/2014/chart" uri="{C3380CC4-5D6E-409C-BE32-E72D297353CC}">
              <c16:uniqueId val="{00000000-2E7F-4791-BFBE-BEE493C5DB15}"/>
            </c:ext>
          </c:extLst>
        </c:ser>
        <c:dLbls>
          <c:showLegendKey val="0"/>
          <c:showVal val="0"/>
          <c:showCatName val="0"/>
          <c:showSerName val="0"/>
          <c:showPercent val="0"/>
          <c:showBubbleSize val="0"/>
        </c:dLbls>
        <c:gapWidth val="136"/>
        <c:axId val="88997248"/>
        <c:axId val="89396352"/>
      </c:barChart>
      <c:catAx>
        <c:axId val="88997248"/>
        <c:scaling>
          <c:orientation val="minMax"/>
        </c:scaling>
        <c:delete val="0"/>
        <c:axPos val="b"/>
        <c:numFmt formatCode="General" sourceLinked="0"/>
        <c:majorTickMark val="out"/>
        <c:minorTickMark val="none"/>
        <c:tickLblPos val="nextTo"/>
        <c:txPr>
          <a:bodyPr/>
          <a:lstStyle/>
          <a:p>
            <a:pPr>
              <a:defRPr sz="2000" b="1"/>
            </a:pPr>
            <a:endParaRPr lang="en-US"/>
          </a:p>
        </c:txPr>
        <c:crossAx val="89396352"/>
        <c:crosses val="autoZero"/>
        <c:auto val="1"/>
        <c:lblAlgn val="ctr"/>
        <c:lblOffset val="100"/>
        <c:noMultiLvlLbl val="0"/>
      </c:catAx>
      <c:valAx>
        <c:axId val="89396352"/>
        <c:scaling>
          <c:orientation val="minMax"/>
        </c:scaling>
        <c:delete val="1"/>
        <c:axPos val="l"/>
        <c:numFmt formatCode="General" sourceLinked="1"/>
        <c:majorTickMark val="out"/>
        <c:minorTickMark val="none"/>
        <c:tickLblPos val="none"/>
        <c:crossAx val="88997248"/>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(Autosaved).xlsx]BIVARIATE!PivotTable3</c:name>
    <c:fmtId val="5"/>
  </c:pivotSource>
  <c:chart>
    <c:title>
      <c:tx>
        <c:rich>
          <a:bodyPr/>
          <a:lstStyle/>
          <a:p>
            <a:pPr>
              <a:defRPr sz="2000"/>
            </a:pPr>
            <a:r>
              <a:rPr lang="en-US" sz="2000" b="1" i="0" u="none" strike="noStrike" kern="1200" baseline="0" dirty="0">
                <a:solidFill>
                  <a:prstClr val="black"/>
                </a:solidFill>
                <a:latin typeface="+mn-lt"/>
                <a:ea typeface="+mn-ea"/>
                <a:cs typeface="+mn-cs"/>
              </a:rPr>
              <a:t>Amount Credited per Income Type, Stratified by Loan Repayment Status</a:t>
            </a:r>
            <a:endParaRPr lang="en-US" sz="2000" b="0" i="0" dirty="0"/>
          </a:p>
          <a:p>
            <a:pPr>
              <a:defRPr sz="2000"/>
            </a:pPr>
            <a:endParaRPr lang="en-US" sz="2000" dirty="0"/>
          </a:p>
        </c:rich>
      </c:tx>
      <c:layout>
        <c:manualLayout>
          <c:xMode val="edge"/>
          <c:yMode val="edge"/>
          <c:x val="0.22472967161591895"/>
          <c:y val="6.5848220715400876E-2"/>
        </c:manualLayout>
      </c:layout>
      <c:overlay val="0"/>
    </c:title>
    <c:autoTitleDeleted val="0"/>
    <c:pivotFmts>
      <c:pivotFmt>
        <c:idx val="0"/>
        <c:marker>
          <c:symbol val="none"/>
        </c:marker>
      </c:pivotFmt>
      <c:pivotFmt>
        <c:idx val="1"/>
        <c:marker>
          <c:symbol val="none"/>
        </c:marker>
      </c:pivotFmt>
      <c:pivotFmt>
        <c:idx val="2"/>
        <c:marker>
          <c:symbol val="none"/>
        </c:marker>
      </c:pivotFmt>
      <c:pivotFmt>
        <c:idx val="3"/>
        <c:marker>
          <c:symbol val="none"/>
        </c:marker>
      </c:pivotFmt>
    </c:pivotFmts>
    <c:plotArea>
      <c:layout/>
      <c:barChart>
        <c:barDir val="col"/>
        <c:grouping val="clustered"/>
        <c:varyColors val="0"/>
        <c:ser>
          <c:idx val="0"/>
          <c:order val="0"/>
          <c:tx>
            <c:strRef>
              <c:f>BIVARIATE!$J$32</c:f>
              <c:strCache>
                <c:ptCount val="1"/>
                <c:pt idx="0">
                  <c:v>Total</c:v>
                </c:pt>
              </c:strCache>
            </c:strRef>
          </c:tx>
          <c:spPr>
            <a:solidFill>
              <a:srgbClr val="002060"/>
            </a:solidFill>
          </c:spPr>
          <c:invertIfNegative val="0"/>
          <c:dLbls>
            <c:numFmt formatCode="#,##0" sourceLinked="0"/>
            <c:spPr>
              <a:noFill/>
              <a:ln>
                <a:noFill/>
              </a:ln>
              <a:effectLst/>
            </c:spPr>
            <c:txPr>
              <a:bodyPr/>
              <a:lstStyle/>
              <a:p>
                <a:pPr>
                  <a:defRPr sz="1600" b="1">
                    <a:solidFill>
                      <a:srgbClr val="C00000"/>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multiLvlStrRef>
              <c:f>BIVARIATE!$I$33:$I$54</c:f>
              <c:multiLvlStrCache>
                <c:ptCount val="13"/>
                <c:lvl>
                  <c:pt idx="0">
                    <c:v>0</c:v>
                  </c:pt>
                  <c:pt idx="1">
                    <c:v>0</c:v>
                  </c:pt>
                  <c:pt idx="2">
                    <c:v>1</c:v>
                  </c:pt>
                  <c:pt idx="3">
                    <c:v>0</c:v>
                  </c:pt>
                  <c:pt idx="4">
                    <c:v>0</c:v>
                  </c:pt>
                  <c:pt idx="5">
                    <c:v>1</c:v>
                  </c:pt>
                  <c:pt idx="6">
                    <c:v>0</c:v>
                  </c:pt>
                  <c:pt idx="7">
                    <c:v>1</c:v>
                  </c:pt>
                  <c:pt idx="8">
                    <c:v>0</c:v>
                  </c:pt>
                  <c:pt idx="9">
                    <c:v>0</c:v>
                  </c:pt>
                  <c:pt idx="10">
                    <c:v>1</c:v>
                  </c:pt>
                  <c:pt idx="11">
                    <c:v>0</c:v>
                  </c:pt>
                  <c:pt idx="12">
                    <c:v>1</c:v>
                  </c:pt>
                </c:lvl>
                <c:lvl>
                  <c:pt idx="0">
                    <c:v>Businessman</c:v>
                  </c:pt>
                  <c:pt idx="1">
                    <c:v>Commercial associate</c:v>
                  </c:pt>
                  <c:pt idx="3">
                    <c:v>Maternity leave</c:v>
                  </c:pt>
                  <c:pt idx="4">
                    <c:v>Pensioner</c:v>
                  </c:pt>
                  <c:pt idx="6">
                    <c:v>State servant</c:v>
                  </c:pt>
                  <c:pt idx="8">
                    <c:v>Student</c:v>
                  </c:pt>
                  <c:pt idx="9">
                    <c:v>Unemployed</c:v>
                  </c:pt>
                  <c:pt idx="11">
                    <c:v>Working</c:v>
                  </c:pt>
                </c:lvl>
              </c:multiLvlStrCache>
            </c:multiLvlStrRef>
          </c:cat>
          <c:val>
            <c:numRef>
              <c:f>BIVARIATE!$J$33:$J$54</c:f>
              <c:numCache>
                <c:formatCode>General</c:formatCode>
                <c:ptCount val="13"/>
                <c:pt idx="0">
                  <c:v>1800000</c:v>
                </c:pt>
                <c:pt idx="1">
                  <c:v>674225.02894071373</c:v>
                </c:pt>
                <c:pt idx="2">
                  <c:v>592067.82812500035</c:v>
                </c:pt>
                <c:pt idx="3">
                  <c:v>765000</c:v>
                </c:pt>
                <c:pt idx="4">
                  <c:v>538034.29053331737</c:v>
                </c:pt>
                <c:pt idx="5">
                  <c:v>570833.53293413203</c:v>
                </c:pt>
                <c:pt idx="6">
                  <c:v>682281.79707302339</c:v>
                </c:pt>
                <c:pt idx="7">
                  <c:v>652143.75</c:v>
                </c:pt>
                <c:pt idx="8">
                  <c:v>539246.69999999925</c:v>
                </c:pt>
                <c:pt idx="9">
                  <c:v>630000</c:v>
                </c:pt>
                <c:pt idx="10">
                  <c:v>684000</c:v>
                </c:pt>
                <c:pt idx="11">
                  <c:v>583790.19655597082</c:v>
                </c:pt>
                <c:pt idx="12">
                  <c:v>531829.79012596468</c:v>
                </c:pt>
              </c:numCache>
            </c:numRef>
          </c:val>
          <c:extLst>
            <c:ext xmlns:c16="http://schemas.microsoft.com/office/drawing/2014/chart" uri="{C3380CC4-5D6E-409C-BE32-E72D297353CC}">
              <c16:uniqueId val="{00000000-0414-49D0-87D9-2AEE997E0CC6}"/>
            </c:ext>
          </c:extLst>
        </c:ser>
        <c:dLbls>
          <c:showLegendKey val="0"/>
          <c:showVal val="0"/>
          <c:showCatName val="0"/>
          <c:showSerName val="0"/>
          <c:showPercent val="0"/>
          <c:showBubbleSize val="0"/>
        </c:dLbls>
        <c:gapWidth val="140"/>
        <c:axId val="89454080"/>
        <c:axId val="89455616"/>
      </c:barChart>
      <c:catAx>
        <c:axId val="89454080"/>
        <c:scaling>
          <c:orientation val="minMax"/>
        </c:scaling>
        <c:delete val="0"/>
        <c:axPos val="b"/>
        <c:numFmt formatCode="General" sourceLinked="0"/>
        <c:majorTickMark val="out"/>
        <c:minorTickMark val="none"/>
        <c:tickLblPos val="nextTo"/>
        <c:txPr>
          <a:bodyPr/>
          <a:lstStyle/>
          <a:p>
            <a:pPr>
              <a:defRPr sz="1400" b="1"/>
            </a:pPr>
            <a:endParaRPr lang="en-US"/>
          </a:p>
        </c:txPr>
        <c:crossAx val="89455616"/>
        <c:crosses val="autoZero"/>
        <c:auto val="1"/>
        <c:lblAlgn val="ctr"/>
        <c:lblOffset val="100"/>
        <c:noMultiLvlLbl val="0"/>
      </c:catAx>
      <c:valAx>
        <c:axId val="89455616"/>
        <c:scaling>
          <c:orientation val="minMax"/>
        </c:scaling>
        <c:delete val="1"/>
        <c:axPos val="l"/>
        <c:numFmt formatCode="General" sourceLinked="1"/>
        <c:majorTickMark val="out"/>
        <c:minorTickMark val="none"/>
        <c:tickLblPos val="none"/>
        <c:crossAx val="89454080"/>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2"/>
    </mc:Choice>
    <mc:Fallback>
      <c:style val="12"/>
    </mc:Fallback>
  </mc:AlternateContent>
  <c:pivotSource>
    <c:name>[app_data 1 (Autosaved).xlsx]data imbalance!PivotTable3</c:name>
    <c:fmtId val="2"/>
  </c:pivotSource>
  <c:chart>
    <c:autoTitleDeleted val="1"/>
    <c:pivotFmts>
      <c:pivotFmt>
        <c:idx val="0"/>
        <c:marker>
          <c:symbol val="none"/>
        </c:marker>
        <c:dLbl>
          <c:idx val="0"/>
          <c:dLblPos val="outEnd"/>
          <c:showLegendKey val="0"/>
          <c:showVal val="0"/>
          <c:showCatName val="1"/>
          <c:showSerName val="0"/>
          <c:showPercent val="1"/>
          <c:showBubbleSize val="0"/>
          <c:separator>
</c:separator>
          <c:extLst>
            <c:ext xmlns:c15="http://schemas.microsoft.com/office/drawing/2012/chart" uri="{CE6537A1-D6FC-4f65-9D91-7224C49458BB}"/>
          </c:extLst>
        </c:dLbl>
      </c:pivotFmt>
      <c:pivotFmt>
        <c:idx val="1"/>
        <c:dLbl>
          <c:idx val="0"/>
          <c:layout>
            <c:manualLayout>
              <c:x val="-2.4999999999999949E-2"/>
              <c:y val="0"/>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Lst>
        </c:dLbl>
      </c:pivotFmt>
      <c:pivotFmt>
        <c:idx val="2"/>
        <c:marker>
          <c:symbol val="none"/>
        </c:marker>
        <c:dLbl>
          <c:idx val="0"/>
          <c:spPr/>
          <c:txPr>
            <a:bodyPr/>
            <a:lstStyle/>
            <a:p>
              <a:pPr>
                <a:defRPr/>
              </a:pPr>
              <a:endParaRPr lang="en-US"/>
            </a:p>
          </c:txPr>
          <c:dLblPos val="outEnd"/>
          <c:showLegendKey val="0"/>
          <c:showVal val="0"/>
          <c:showCatName val="1"/>
          <c:showSerName val="0"/>
          <c:showPercent val="1"/>
          <c:showBubbleSize val="0"/>
          <c:separator>
</c:separator>
          <c:extLst>
            <c:ext xmlns:c15="http://schemas.microsoft.com/office/drawing/2012/chart" uri="{CE6537A1-D6FC-4f65-9D91-7224C49458BB}"/>
          </c:extLst>
        </c:dLbl>
      </c:pivotFmt>
      <c:pivotFmt>
        <c:idx val="3"/>
        <c:dLbl>
          <c:idx val="0"/>
          <c:layout>
            <c:manualLayout>
              <c:x val="-2.4999999999999949E-2"/>
              <c:y val="0"/>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Lst>
        </c:dLbl>
      </c:pivotFmt>
    </c:pivotFmts>
    <c:view3D>
      <c:rotX val="40"/>
      <c:rotY val="172"/>
      <c:depthPercent val="100"/>
      <c:rAngAx val="0"/>
    </c:view3D>
    <c:floor>
      <c:thickness val="0"/>
    </c:floor>
    <c:sideWall>
      <c:thickness val="0"/>
    </c:sideWall>
    <c:backWall>
      <c:thickness val="0"/>
    </c:backWall>
    <c:plotArea>
      <c:layout/>
      <c:pie3DChart>
        <c:varyColors val="1"/>
        <c:ser>
          <c:idx val="0"/>
          <c:order val="0"/>
          <c:tx>
            <c:strRef>
              <c:f>'data imbalance'!$B$1</c:f>
              <c:strCache>
                <c:ptCount val="1"/>
                <c:pt idx="0">
                  <c:v>Total</c:v>
                </c:pt>
              </c:strCache>
            </c:strRef>
          </c:tx>
          <c:spPr>
            <a:ln>
              <a:solidFill>
                <a:prstClr val="black"/>
              </a:solidFill>
            </a:ln>
          </c:spPr>
          <c:dLbls>
            <c:dLbl>
              <c:idx val="0"/>
              <c:layout>
                <c:manualLayout>
                  <c:x val="6.9188267562646483E-2"/>
                  <c:y val="0.22930920498467158"/>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0-0748-47A3-BFC9-E878FC649C5C}"/>
                </c:ext>
              </c:extLst>
            </c:dLbl>
            <c:dLbl>
              <c:idx val="1"/>
              <c:layout>
                <c:manualLayout>
                  <c:x val="0.10693169509195506"/>
                  <c:y val="1.3271541490256391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1-0748-47A3-BFC9-E878FC649C5C}"/>
                </c:ext>
              </c:extLst>
            </c:dLbl>
            <c:spPr>
              <a:noFill/>
              <a:ln>
                <a:noFill/>
              </a:ln>
              <a:effectLst/>
            </c:spPr>
            <c:txPr>
              <a:bodyPr/>
              <a:lstStyle/>
              <a:p>
                <a:pPr>
                  <a:defRPr sz="3600" b="1">
                    <a:solidFill>
                      <a:srgbClr val="002060"/>
                    </a:solidFill>
                  </a:defRPr>
                </a:pPr>
                <a:endParaRPr lang="en-US"/>
              </a:p>
            </c:txPr>
            <c:dLblPos val="bestFit"/>
            <c:showLegendKey val="0"/>
            <c:showVal val="0"/>
            <c:showCatName val="1"/>
            <c:showSerName val="0"/>
            <c:showPercent val="1"/>
            <c:showBubbleSize val="0"/>
            <c:separator>
</c:separator>
            <c:showLeaderLines val="1"/>
            <c:extLst>
              <c:ext xmlns:c15="http://schemas.microsoft.com/office/drawing/2012/chart" uri="{CE6537A1-D6FC-4f65-9D91-7224C49458BB}"/>
            </c:extLst>
          </c:dLbls>
          <c:cat>
            <c:strRef>
              <c:f>'data imbalance'!$A$2:$A$4</c:f>
              <c:strCache>
                <c:ptCount val="2"/>
                <c:pt idx="0">
                  <c:v>0</c:v>
                </c:pt>
                <c:pt idx="1">
                  <c:v>1</c:v>
                </c:pt>
              </c:strCache>
            </c:strRef>
          </c:cat>
          <c:val>
            <c:numRef>
              <c:f>'data imbalance'!$B$2:$B$4</c:f>
              <c:numCache>
                <c:formatCode>General</c:formatCode>
                <c:ptCount val="2"/>
                <c:pt idx="0">
                  <c:v>45970</c:v>
                </c:pt>
                <c:pt idx="1">
                  <c:v>4026</c:v>
                </c:pt>
              </c:numCache>
            </c:numRef>
          </c:val>
          <c:extLst>
            <c:ext xmlns:c16="http://schemas.microsoft.com/office/drawing/2014/chart" uri="{C3380CC4-5D6E-409C-BE32-E72D297353CC}">
              <c16:uniqueId val="{00000002-0748-47A3-BFC9-E878FC649C5C}"/>
            </c:ext>
          </c:extLst>
        </c:ser>
        <c:dLbls>
          <c:showLegendKey val="0"/>
          <c:showVal val="0"/>
          <c:showCatName val="0"/>
          <c:showSerName val="0"/>
          <c:showPercent val="0"/>
          <c:showBubbleSize val="0"/>
          <c:showLeaderLines val="1"/>
        </c:dLbls>
      </c:pie3DChart>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pivotSource>
    <c:name>[app_data 1 (Autosaved).xlsx]MODE IMPUTATION!PivotTable2</c:name>
    <c:fmtId val="2"/>
  </c:pivotSource>
  <c:chart>
    <c:title>
      <c:overlay val="0"/>
      <c:txPr>
        <a:bodyPr/>
        <a:lstStyle/>
        <a:p>
          <a:pPr>
            <a:defRPr sz="3200"/>
          </a:pPr>
          <a:endParaRPr lang="en-US"/>
        </a:p>
      </c:txPr>
    </c:title>
    <c:autoTitleDeleted val="0"/>
    <c:pivotFmts>
      <c:pivotFmt>
        <c:idx val="0"/>
        <c:spPr>
          <a:solidFill>
            <a:schemeClr val="tx1"/>
          </a:solidFill>
        </c:spPr>
        <c:marker>
          <c:symbol val="none"/>
        </c:marker>
        <c:dLbl>
          <c:idx val="0"/>
          <c:delete val="1"/>
          <c:extLst>
            <c:ext xmlns:c15="http://schemas.microsoft.com/office/drawing/2012/chart" uri="{CE6537A1-D6FC-4f65-9D91-7224C49458BB}"/>
          </c:extLst>
        </c:dLbl>
      </c:pivotFmt>
      <c:pivotFmt>
        <c:idx val="1"/>
        <c:dLbl>
          <c:idx val="0"/>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tx1"/>
          </a:solidFill>
        </c:spPr>
        <c:marker>
          <c:symbol val="none"/>
        </c:marker>
        <c:dLbl>
          <c:idx val="0"/>
          <c:delete val="1"/>
          <c:extLst>
            <c:ext xmlns:c15="http://schemas.microsoft.com/office/drawing/2012/chart" uri="{CE6537A1-D6FC-4f65-9D91-7224C49458BB}"/>
          </c:extLst>
        </c:dLbl>
      </c:pivotFmt>
      <c:pivotFmt>
        <c:idx val="3"/>
        <c:dLbl>
          <c:idx val="0"/>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2063103096071338"/>
          <c:y val="6.9759506108884664E-2"/>
          <c:w val="0.77936896014235779"/>
          <c:h val="0.85529967574952326"/>
        </c:manualLayout>
      </c:layout>
      <c:barChart>
        <c:barDir val="bar"/>
        <c:grouping val="clustered"/>
        <c:varyColors val="0"/>
        <c:ser>
          <c:idx val="0"/>
          <c:order val="0"/>
          <c:tx>
            <c:strRef>
              <c:f>'MODE IMPUTATION'!$B$1</c:f>
              <c:strCache>
                <c:ptCount val="1"/>
                <c:pt idx="0">
                  <c:v>Total</c:v>
                </c:pt>
              </c:strCache>
            </c:strRef>
          </c:tx>
          <c:spPr>
            <a:solidFill>
              <a:schemeClr val="tx1"/>
            </a:solidFill>
          </c:spPr>
          <c:invertIfNegative val="0"/>
          <c:dLbls>
            <c:dLbl>
              <c:idx val="6"/>
              <c:layout>
                <c:manualLayout>
                  <c:x val="-7.6425787250801333E-2"/>
                  <c:y val="-8.777862547779689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B8E-4F7B-ABD9-66AF064EB43A}"/>
                </c:ext>
              </c:extLst>
            </c:dLbl>
            <c:spPr>
              <a:noFill/>
              <a:ln>
                <a:noFill/>
              </a:ln>
              <a:effectLst/>
            </c:spPr>
            <c:txPr>
              <a:bodyPr/>
              <a:lstStyle/>
              <a:p>
                <a:pPr>
                  <a:defRPr sz="1600" b="1">
                    <a:solidFill>
                      <a:srgbClr val="FF0000"/>
                    </a:solidFill>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'MODE IMPUTATION'!$A$2:$A$10</c:f>
              <c:strCache>
                <c:ptCount val="8"/>
                <c:pt idx="0">
                  <c:v>Children</c:v>
                </c:pt>
                <c:pt idx="1">
                  <c:v>Family</c:v>
                </c:pt>
                <c:pt idx="2">
                  <c:v>Group of people</c:v>
                </c:pt>
                <c:pt idx="3">
                  <c:v>Other_A</c:v>
                </c:pt>
                <c:pt idx="4">
                  <c:v>Other_B</c:v>
                </c:pt>
                <c:pt idx="5">
                  <c:v>Spouse, partner</c:v>
                </c:pt>
                <c:pt idx="6">
                  <c:v>Unaccompanied</c:v>
                </c:pt>
                <c:pt idx="7">
                  <c:v>(blank)</c:v>
                </c:pt>
              </c:strCache>
            </c:strRef>
          </c:cat>
          <c:val>
            <c:numRef>
              <c:f>'MODE IMPUTATION'!$B$2:$B$10</c:f>
              <c:numCache>
                <c:formatCode>General</c:formatCode>
                <c:ptCount val="8"/>
                <c:pt idx="0">
                  <c:v>542</c:v>
                </c:pt>
                <c:pt idx="1">
                  <c:v>6548</c:v>
                </c:pt>
                <c:pt idx="2">
                  <c:v>36</c:v>
                </c:pt>
                <c:pt idx="3">
                  <c:v>137</c:v>
                </c:pt>
                <c:pt idx="4">
                  <c:v>259</c:v>
                </c:pt>
                <c:pt idx="5">
                  <c:v>1849</c:v>
                </c:pt>
                <c:pt idx="6">
                  <c:v>40433</c:v>
                </c:pt>
              </c:numCache>
            </c:numRef>
          </c:val>
          <c:extLst>
            <c:ext xmlns:c16="http://schemas.microsoft.com/office/drawing/2014/chart" uri="{C3380CC4-5D6E-409C-BE32-E72D297353CC}">
              <c16:uniqueId val="{00000001-2B8E-4F7B-ABD9-66AF064EB43A}"/>
            </c:ext>
          </c:extLst>
        </c:ser>
        <c:dLbls>
          <c:showLegendKey val="0"/>
          <c:showVal val="0"/>
          <c:showCatName val="0"/>
          <c:showSerName val="0"/>
          <c:showPercent val="0"/>
          <c:showBubbleSize val="0"/>
        </c:dLbls>
        <c:gapWidth val="6"/>
        <c:axId val="107195008"/>
        <c:axId val="88482176"/>
      </c:barChart>
      <c:catAx>
        <c:axId val="107195008"/>
        <c:scaling>
          <c:orientation val="minMax"/>
        </c:scaling>
        <c:delete val="0"/>
        <c:axPos val="l"/>
        <c:numFmt formatCode="General" sourceLinked="0"/>
        <c:majorTickMark val="out"/>
        <c:minorTickMark val="none"/>
        <c:tickLblPos val="nextTo"/>
        <c:spPr>
          <a:noFill/>
          <a:ln w="22225">
            <a:solidFill>
              <a:schemeClr val="tx1"/>
            </a:solidFill>
          </a:ln>
        </c:spPr>
        <c:txPr>
          <a:bodyPr/>
          <a:lstStyle/>
          <a:p>
            <a:pPr>
              <a:defRPr sz="1800" b="1"/>
            </a:pPr>
            <a:endParaRPr lang="en-US"/>
          </a:p>
        </c:txPr>
        <c:crossAx val="88482176"/>
        <c:crosses val="autoZero"/>
        <c:auto val="1"/>
        <c:lblAlgn val="ctr"/>
        <c:lblOffset val="100"/>
        <c:noMultiLvlLbl val="0"/>
      </c:catAx>
      <c:valAx>
        <c:axId val="88482176"/>
        <c:scaling>
          <c:orientation val="minMax"/>
        </c:scaling>
        <c:delete val="1"/>
        <c:axPos val="b"/>
        <c:numFmt formatCode="General" sourceLinked="1"/>
        <c:majorTickMark val="out"/>
        <c:minorTickMark val="none"/>
        <c:tickLblPos val="none"/>
        <c:crossAx val="107195008"/>
        <c:crosses val="autoZero"/>
        <c:crossBetween val="between"/>
      </c:valAx>
      <c:spPr>
        <a:noFill/>
        <a:ln w="25400">
          <a:noFill/>
        </a:ln>
      </c:spPr>
    </c:plotArea>
    <c:plotVisOnly val="1"/>
    <c:dispBlanksAs val="gap"/>
    <c:showDLblsOverMax val="0"/>
  </c:chart>
  <c:spPr>
    <a:noFill/>
    <a:ln>
      <a:solidFill>
        <a:schemeClr val="tx1"/>
      </a:solidFill>
    </a:ln>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(Autosaved).xlsx]MODE IMPUTATION!PivotTable3</c:name>
    <c:fmtId val="2"/>
  </c:pivotSource>
  <c:chart>
    <c:autoTitleDeleted val="1"/>
    <c:pivotFmts>
      <c:pivotFmt>
        <c:idx val="0"/>
        <c:spPr>
          <a:solidFill>
            <a:schemeClr val="tx1"/>
          </a:solidFill>
        </c:spPr>
        <c:marker>
          <c:symbol val="none"/>
        </c:marker>
        <c:dLbl>
          <c:idx val="0"/>
          <c:delete val="1"/>
          <c:extLst>
            <c:ext xmlns:c15="http://schemas.microsoft.com/office/drawing/2012/chart" uri="{CE6537A1-D6FC-4f65-9D91-7224C49458BB}"/>
          </c:extLst>
        </c:dLbl>
      </c:pivotFmt>
      <c:pivotFmt>
        <c:idx val="1"/>
        <c:dLbl>
          <c:idx val="0"/>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tx1"/>
          </a:solidFill>
        </c:spPr>
        <c:marker>
          <c:symbol val="none"/>
        </c:marker>
        <c:dLbl>
          <c:idx val="0"/>
          <c:delete val="1"/>
          <c:extLst>
            <c:ext xmlns:c15="http://schemas.microsoft.com/office/drawing/2012/chart" uri="{CE6537A1-D6FC-4f65-9D91-7224C49458BB}"/>
          </c:extLst>
        </c:dLbl>
      </c:pivotFmt>
      <c:pivotFmt>
        <c:idx val="3"/>
        <c:dLbl>
          <c:idx val="0"/>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'MODE IMPUTATION'!$B$18</c:f>
              <c:strCache>
                <c:ptCount val="1"/>
                <c:pt idx="0">
                  <c:v>Total</c:v>
                </c:pt>
              </c:strCache>
            </c:strRef>
          </c:tx>
          <c:spPr>
            <a:solidFill>
              <a:srgbClr val="002060"/>
            </a:solidFill>
          </c:spPr>
          <c:invertIfNegative val="0"/>
          <c:dLbls>
            <c:dLbl>
              <c:idx val="8"/>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7D0-4F16-90F8-4AB60DFA9BAD}"/>
                </c:ext>
              </c:extLst>
            </c:dLbl>
            <c:spPr>
              <a:noFill/>
              <a:ln>
                <a:noFill/>
              </a:ln>
              <a:effectLst/>
            </c:spPr>
            <c:txPr>
              <a:bodyPr/>
              <a:lstStyle/>
              <a:p>
                <a:pPr>
                  <a:defRPr sz="2800">
                    <a:solidFill>
                      <a:srgbClr val="C00000"/>
                    </a:solidFill>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'MODE IMPUTATION'!$A$19:$A$38</c:f>
              <c:strCache>
                <c:ptCount val="19"/>
                <c:pt idx="0">
                  <c:v>Accountants</c:v>
                </c:pt>
                <c:pt idx="1">
                  <c:v>Cleaning staff</c:v>
                </c:pt>
                <c:pt idx="2">
                  <c:v>Cooking staff</c:v>
                </c:pt>
                <c:pt idx="3">
                  <c:v>Core staff</c:v>
                </c:pt>
                <c:pt idx="4">
                  <c:v>Drivers</c:v>
                </c:pt>
                <c:pt idx="5">
                  <c:v>High skill tech staff</c:v>
                </c:pt>
                <c:pt idx="6">
                  <c:v>HR staff</c:v>
                </c:pt>
                <c:pt idx="7">
                  <c:v>IT staff</c:v>
                </c:pt>
                <c:pt idx="8">
                  <c:v>Laborers</c:v>
                </c:pt>
                <c:pt idx="9">
                  <c:v>Low-skill Laborers</c:v>
                </c:pt>
                <c:pt idx="10">
                  <c:v>Managers</c:v>
                </c:pt>
                <c:pt idx="11">
                  <c:v>Medicine staff</c:v>
                </c:pt>
                <c:pt idx="12">
                  <c:v>Private service staff</c:v>
                </c:pt>
                <c:pt idx="13">
                  <c:v>Realty agents</c:v>
                </c:pt>
                <c:pt idx="14">
                  <c:v>Sales staff</c:v>
                </c:pt>
                <c:pt idx="15">
                  <c:v>Secretaries</c:v>
                </c:pt>
                <c:pt idx="16">
                  <c:v>Security staff</c:v>
                </c:pt>
                <c:pt idx="17">
                  <c:v>Waiters/barmen staff</c:v>
                </c:pt>
                <c:pt idx="18">
                  <c:v>(blank)</c:v>
                </c:pt>
              </c:strCache>
            </c:strRef>
          </c:cat>
          <c:val>
            <c:numRef>
              <c:f>'MODE IMPUTATION'!$B$19:$B$38</c:f>
              <c:numCache>
                <c:formatCode>General</c:formatCode>
                <c:ptCount val="19"/>
                <c:pt idx="0">
                  <c:v>1621</c:v>
                </c:pt>
                <c:pt idx="1">
                  <c:v>739</c:v>
                </c:pt>
                <c:pt idx="2">
                  <c:v>963</c:v>
                </c:pt>
                <c:pt idx="3">
                  <c:v>4434</c:v>
                </c:pt>
                <c:pt idx="4">
                  <c:v>3044</c:v>
                </c:pt>
                <c:pt idx="5">
                  <c:v>1852</c:v>
                </c:pt>
                <c:pt idx="6">
                  <c:v>101</c:v>
                </c:pt>
                <c:pt idx="7">
                  <c:v>80</c:v>
                </c:pt>
                <c:pt idx="8">
                  <c:v>8952</c:v>
                </c:pt>
                <c:pt idx="9">
                  <c:v>357</c:v>
                </c:pt>
                <c:pt idx="10">
                  <c:v>3489</c:v>
                </c:pt>
                <c:pt idx="11">
                  <c:v>1403</c:v>
                </c:pt>
                <c:pt idx="12">
                  <c:v>447</c:v>
                </c:pt>
                <c:pt idx="13">
                  <c:v>123</c:v>
                </c:pt>
                <c:pt idx="14">
                  <c:v>5160</c:v>
                </c:pt>
                <c:pt idx="15">
                  <c:v>212</c:v>
                </c:pt>
                <c:pt idx="16">
                  <c:v>1140</c:v>
                </c:pt>
                <c:pt idx="17">
                  <c:v>228</c:v>
                </c:pt>
              </c:numCache>
            </c:numRef>
          </c:val>
          <c:extLst>
            <c:ext xmlns:c16="http://schemas.microsoft.com/office/drawing/2014/chart" uri="{C3380CC4-5D6E-409C-BE32-E72D297353CC}">
              <c16:uniqueId val="{00000001-17D0-4F16-90F8-4AB60DFA9BAD}"/>
            </c:ext>
          </c:extLst>
        </c:ser>
        <c:dLbls>
          <c:showLegendKey val="0"/>
          <c:showVal val="0"/>
          <c:showCatName val="0"/>
          <c:showSerName val="0"/>
          <c:showPercent val="0"/>
          <c:showBubbleSize val="0"/>
        </c:dLbls>
        <c:gapWidth val="65"/>
        <c:axId val="88532864"/>
        <c:axId val="88534400"/>
      </c:barChart>
      <c:catAx>
        <c:axId val="88532864"/>
        <c:scaling>
          <c:orientation val="minMax"/>
        </c:scaling>
        <c:delete val="0"/>
        <c:axPos val="l"/>
        <c:numFmt formatCode="General" sourceLinked="0"/>
        <c:majorTickMark val="out"/>
        <c:minorTickMark val="none"/>
        <c:tickLblPos val="nextTo"/>
        <c:spPr>
          <a:ln w="19050">
            <a:solidFill>
              <a:schemeClr val="tx1"/>
            </a:solidFill>
          </a:ln>
        </c:spPr>
        <c:txPr>
          <a:bodyPr/>
          <a:lstStyle/>
          <a:p>
            <a:pPr>
              <a:defRPr sz="1200" b="1"/>
            </a:pPr>
            <a:endParaRPr lang="en-US"/>
          </a:p>
        </c:txPr>
        <c:crossAx val="88534400"/>
        <c:crosses val="autoZero"/>
        <c:auto val="1"/>
        <c:lblAlgn val="ctr"/>
        <c:lblOffset val="100"/>
        <c:noMultiLvlLbl val="0"/>
      </c:catAx>
      <c:valAx>
        <c:axId val="88534400"/>
        <c:scaling>
          <c:orientation val="minMax"/>
        </c:scaling>
        <c:delete val="1"/>
        <c:axPos val="b"/>
        <c:numFmt formatCode="General" sourceLinked="1"/>
        <c:majorTickMark val="out"/>
        <c:minorTickMark val="none"/>
        <c:tickLblPos val="none"/>
        <c:crossAx val="88532864"/>
        <c:crosses val="autoZero"/>
        <c:crossBetween val="between"/>
      </c:valAx>
      <c:spPr>
        <a:noFill/>
        <a:ln w="25400">
          <a:noFill/>
        </a:ln>
      </c:spPr>
    </c:plotArea>
    <c:plotVisOnly val="1"/>
    <c:dispBlanksAs val="gap"/>
    <c:showDLblsOverMax val="0"/>
  </c:chart>
  <c:spPr>
    <a:noFill/>
    <a:ln w="38100">
      <a:solidFill>
        <a:schemeClr val="tx1"/>
      </a:solidFill>
    </a:ln>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(Autosaved).xlsx]UNIVARIATE!PivotTable8</c:name>
    <c:fmtId val="11"/>
  </c:pivotSource>
  <c:chart>
    <c:autoTitleDeleted val="1"/>
    <c:pivotFmts>
      <c:pivotFmt>
        <c:idx val="0"/>
        <c:marker>
          <c:symbol val="none"/>
        </c:marker>
      </c:pivotFmt>
      <c:pivotFmt>
        <c:idx val="1"/>
        <c:marker>
          <c:symbol val="none"/>
        </c:marker>
      </c:pivotFmt>
    </c:pivotFmts>
    <c:plotArea>
      <c:layout/>
      <c:barChart>
        <c:barDir val="col"/>
        <c:grouping val="clustered"/>
        <c:varyColors val="0"/>
        <c:ser>
          <c:idx val="0"/>
          <c:order val="0"/>
          <c:tx>
            <c:strRef>
              <c:f>UNIVARIATE!$K$1</c:f>
              <c:strCache>
                <c:ptCount val="1"/>
                <c:pt idx="0">
                  <c:v>Total</c:v>
                </c:pt>
              </c:strCache>
            </c:strRef>
          </c:tx>
          <c:spPr>
            <a:solidFill>
              <a:srgbClr val="002060"/>
            </a:solidFill>
          </c:spPr>
          <c:invertIfNegative val="0"/>
          <c:dLbls>
            <c:spPr>
              <a:noFill/>
              <a:ln>
                <a:noFill/>
              </a:ln>
              <a:effectLst/>
            </c:spPr>
            <c:txPr>
              <a:bodyPr/>
              <a:lstStyle/>
              <a:p>
                <a:pPr>
                  <a:defRPr sz="1800" b="1">
                    <a:solidFill>
                      <a:srgbClr val="FF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trendline>
            <c:trendlineType val="linear"/>
            <c:dispRSqr val="0"/>
            <c:dispEq val="0"/>
          </c:trendline>
          <c:cat>
            <c:multiLvlStrRef>
              <c:f>UNIVARIATE!$J$2:$J$5</c:f>
              <c:multiLvlStrCache>
                <c:ptCount val="2"/>
                <c:lvl>
                  <c:pt idx="0">
                    <c:v>Cash loans</c:v>
                  </c:pt>
                  <c:pt idx="1">
                    <c:v>Revolving loans</c:v>
                  </c:pt>
                </c:lvl>
                <c:lvl>
                  <c:pt idx="0">
                    <c:v>1</c:v>
                  </c:pt>
                </c:lvl>
              </c:multiLvlStrCache>
            </c:multiLvlStrRef>
          </c:cat>
          <c:val>
            <c:numRef>
              <c:f>UNIVARIATE!$K$2:$K$5</c:f>
              <c:numCache>
                <c:formatCode>General</c:formatCode>
                <c:ptCount val="2"/>
                <c:pt idx="0">
                  <c:v>3792</c:v>
                </c:pt>
                <c:pt idx="1">
                  <c:v>234</c:v>
                </c:pt>
              </c:numCache>
            </c:numRef>
          </c:val>
          <c:extLst>
            <c:ext xmlns:c16="http://schemas.microsoft.com/office/drawing/2014/chart" uri="{C3380CC4-5D6E-409C-BE32-E72D297353CC}">
              <c16:uniqueId val="{00000001-CD47-4E00-A21C-4FD37B8349D1}"/>
            </c:ext>
          </c:extLst>
        </c:ser>
        <c:dLbls>
          <c:showLegendKey val="0"/>
          <c:showVal val="0"/>
          <c:showCatName val="0"/>
          <c:showSerName val="0"/>
          <c:showPercent val="0"/>
          <c:showBubbleSize val="0"/>
        </c:dLbls>
        <c:gapWidth val="140"/>
        <c:axId val="88613248"/>
        <c:axId val="88614784"/>
      </c:barChart>
      <c:catAx>
        <c:axId val="88613248"/>
        <c:scaling>
          <c:orientation val="minMax"/>
        </c:scaling>
        <c:delete val="0"/>
        <c:axPos val="b"/>
        <c:numFmt formatCode="General" sourceLinked="0"/>
        <c:majorTickMark val="out"/>
        <c:minorTickMark val="none"/>
        <c:tickLblPos val="nextTo"/>
        <c:txPr>
          <a:bodyPr/>
          <a:lstStyle/>
          <a:p>
            <a:pPr>
              <a:defRPr sz="1400" b="1"/>
            </a:pPr>
            <a:endParaRPr lang="en-US"/>
          </a:p>
        </c:txPr>
        <c:crossAx val="88614784"/>
        <c:crosses val="autoZero"/>
        <c:auto val="1"/>
        <c:lblAlgn val="ctr"/>
        <c:lblOffset val="100"/>
        <c:noMultiLvlLbl val="0"/>
      </c:catAx>
      <c:valAx>
        <c:axId val="88614784"/>
        <c:scaling>
          <c:orientation val="minMax"/>
        </c:scaling>
        <c:delete val="1"/>
        <c:axPos val="l"/>
        <c:numFmt formatCode="General" sourceLinked="1"/>
        <c:majorTickMark val="out"/>
        <c:minorTickMark val="none"/>
        <c:tickLblPos val="none"/>
        <c:crossAx val="88613248"/>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(Autosaved).xlsx]UNIVARIATE!PivotTable4</c:name>
    <c:fmtId val="2"/>
  </c:pivotSource>
  <c:chart>
    <c:title>
      <c:tx>
        <c:rich>
          <a:bodyPr/>
          <a:lstStyle/>
          <a:p>
            <a:pPr>
              <a:defRPr sz="2000" b="1"/>
            </a:pPr>
            <a:r>
              <a:rPr lang="en-US" sz="2000" b="1" dirty="0"/>
              <a:t>TARGET COUNT</a:t>
            </a:r>
          </a:p>
        </c:rich>
      </c:tx>
      <c:overlay val="0"/>
    </c:title>
    <c:autoTitleDeleted val="0"/>
    <c:pivotFmts>
      <c:pivotFmt>
        <c:idx val="0"/>
        <c:marker>
          <c:symbol val="none"/>
        </c:marker>
      </c:pivotFmt>
      <c:pivotFmt>
        <c:idx val="1"/>
        <c:marker>
          <c:symbol val="none"/>
        </c:marker>
      </c:pivotFmt>
      <c:pivotFmt>
        <c:idx val="2"/>
        <c:marker>
          <c:symbol val="none"/>
        </c:marker>
      </c:pivotFmt>
      <c:pivotFmt>
        <c:idx val="3"/>
        <c:marker>
          <c:symbol val="none"/>
        </c:marker>
      </c:pivotFmt>
      <c:pivotFmt>
        <c:idx val="4"/>
        <c:marker>
          <c:symbol val="none"/>
        </c:marker>
      </c:pivotFmt>
      <c:pivotFmt>
        <c:idx val="5"/>
        <c:marker>
          <c:symbol val="none"/>
        </c:marker>
      </c:pivotFmt>
    </c:pivotFmts>
    <c:plotArea>
      <c:layout/>
      <c:barChart>
        <c:barDir val="col"/>
        <c:grouping val="clustered"/>
        <c:varyColors val="0"/>
        <c:ser>
          <c:idx val="0"/>
          <c:order val="0"/>
          <c:tx>
            <c:strRef>
              <c:f>UNIVARIATE!$B$1</c:f>
              <c:strCache>
                <c:ptCount val="1"/>
                <c:pt idx="0">
                  <c:v>Total</c:v>
                </c:pt>
              </c:strCache>
            </c:strRef>
          </c:tx>
          <c:spPr>
            <a:solidFill>
              <a:prstClr val="black"/>
            </a:solidFill>
          </c:spPr>
          <c:invertIfNegative val="0"/>
          <c:dLbls>
            <c:spPr>
              <a:noFill/>
              <a:ln>
                <a:noFill/>
              </a:ln>
              <a:effectLst/>
            </c:spPr>
            <c:txPr>
              <a:bodyPr/>
              <a:lstStyle/>
              <a:p>
                <a:pPr>
                  <a:defRPr sz="20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UNIVARIATE!$A$2:$A$4</c:f>
              <c:strCache>
                <c:ptCount val="2"/>
                <c:pt idx="0">
                  <c:v>Cash loans</c:v>
                </c:pt>
                <c:pt idx="1">
                  <c:v>Revolving loans</c:v>
                </c:pt>
              </c:strCache>
            </c:strRef>
          </c:cat>
          <c:val>
            <c:numRef>
              <c:f>UNIVARIATE!$B$2:$B$4</c:f>
              <c:numCache>
                <c:formatCode>General</c:formatCode>
                <c:ptCount val="2"/>
                <c:pt idx="0">
                  <c:v>45274</c:v>
                </c:pt>
                <c:pt idx="1">
                  <c:v>4722</c:v>
                </c:pt>
              </c:numCache>
            </c:numRef>
          </c:val>
          <c:extLst>
            <c:ext xmlns:c16="http://schemas.microsoft.com/office/drawing/2014/chart" uri="{C3380CC4-5D6E-409C-BE32-E72D297353CC}">
              <c16:uniqueId val="{00000000-BDCC-41AC-BB61-9781A54299D3}"/>
            </c:ext>
          </c:extLst>
        </c:ser>
        <c:dLbls>
          <c:showLegendKey val="0"/>
          <c:showVal val="0"/>
          <c:showCatName val="0"/>
          <c:showSerName val="0"/>
          <c:showPercent val="0"/>
          <c:showBubbleSize val="0"/>
        </c:dLbls>
        <c:gapWidth val="150"/>
        <c:axId val="88642688"/>
        <c:axId val="88644224"/>
      </c:barChart>
      <c:catAx>
        <c:axId val="88642688"/>
        <c:scaling>
          <c:orientation val="minMax"/>
        </c:scaling>
        <c:delete val="0"/>
        <c:axPos val="b"/>
        <c:numFmt formatCode="General" sourceLinked="0"/>
        <c:majorTickMark val="out"/>
        <c:minorTickMark val="none"/>
        <c:tickLblPos val="nextTo"/>
        <c:txPr>
          <a:bodyPr/>
          <a:lstStyle/>
          <a:p>
            <a:pPr>
              <a:defRPr sz="1800" b="1"/>
            </a:pPr>
            <a:endParaRPr lang="en-US"/>
          </a:p>
        </c:txPr>
        <c:crossAx val="88644224"/>
        <c:crosses val="autoZero"/>
        <c:auto val="1"/>
        <c:lblAlgn val="ctr"/>
        <c:lblOffset val="100"/>
        <c:noMultiLvlLbl val="0"/>
      </c:catAx>
      <c:valAx>
        <c:axId val="88644224"/>
        <c:scaling>
          <c:orientation val="minMax"/>
        </c:scaling>
        <c:delete val="1"/>
        <c:axPos val="l"/>
        <c:numFmt formatCode="General" sourceLinked="1"/>
        <c:majorTickMark val="out"/>
        <c:minorTickMark val="none"/>
        <c:tickLblPos val="none"/>
        <c:crossAx val="88642688"/>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(Autosaved).xlsx]UNIVARIATE!PivotTable9</c:name>
    <c:fmtId val="38"/>
  </c:pivotSource>
  <c:chart>
    <c:title>
      <c:tx>
        <c:rich>
          <a:bodyPr/>
          <a:lstStyle/>
          <a:p>
            <a:pPr>
              <a:defRPr sz="2400" b="1"/>
            </a:pPr>
            <a:r>
              <a:rPr lang="en-US" sz="2400" b="1" i="0" baseline="0" dirty="0"/>
              <a:t>TARGET COUNT</a:t>
            </a:r>
          </a:p>
        </c:rich>
      </c:tx>
      <c:overlay val="0"/>
    </c:title>
    <c:autoTitleDeleted val="0"/>
    <c:pivotFmts>
      <c:pivotFmt>
        <c:idx val="0"/>
        <c:marker>
          <c:symbol val="none"/>
        </c:marker>
      </c:pivotFmt>
      <c:pivotFmt>
        <c:idx val="1"/>
        <c:marker>
          <c:symbol val="none"/>
        </c:marker>
      </c:pivotFmt>
      <c:pivotFmt>
        <c:idx val="2"/>
        <c:marker>
          <c:symbol val="none"/>
        </c:marker>
      </c:pivotFmt>
      <c:pivotFmt>
        <c:idx val="3"/>
        <c:marker>
          <c:symbol val="none"/>
        </c:marker>
      </c:pivotFmt>
      <c:pivotFmt>
        <c:idx val="4"/>
        <c:marker>
          <c:symbol val="none"/>
        </c:marker>
      </c:pivotFmt>
    </c:pivotFmts>
    <c:plotArea>
      <c:layout/>
      <c:barChart>
        <c:barDir val="col"/>
        <c:grouping val="clustered"/>
        <c:varyColors val="0"/>
        <c:ser>
          <c:idx val="0"/>
          <c:order val="0"/>
          <c:tx>
            <c:strRef>
              <c:f>UNIVARIATE!$K$11</c:f>
              <c:strCache>
                <c:ptCount val="1"/>
                <c:pt idx="0">
                  <c:v>Total</c:v>
                </c:pt>
              </c:strCache>
            </c:strRef>
          </c:tx>
          <c:spPr>
            <a:solidFill>
              <a:srgbClr val="002060"/>
            </a:solidFill>
          </c:spPr>
          <c:invertIfNegative val="0"/>
          <c:dLbls>
            <c:spPr>
              <a:noFill/>
              <a:ln>
                <a:noFill/>
              </a:ln>
              <a:effectLst/>
            </c:spPr>
            <c:txPr>
              <a:bodyPr/>
              <a:lstStyle/>
              <a:p>
                <a:pPr>
                  <a:defRPr sz="1600" b="1">
                    <a:solidFill>
                      <a:srgbClr val="FF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UNIVARIATE!$J$12:$J$15</c:f>
              <c:strCache>
                <c:ptCount val="3"/>
                <c:pt idx="0">
                  <c:v>F</c:v>
                </c:pt>
                <c:pt idx="1">
                  <c:v>M</c:v>
                </c:pt>
                <c:pt idx="2">
                  <c:v>XNA</c:v>
                </c:pt>
              </c:strCache>
            </c:strRef>
          </c:cat>
          <c:val>
            <c:numRef>
              <c:f>UNIVARIATE!$K$12:$K$15</c:f>
              <c:numCache>
                <c:formatCode>General</c:formatCode>
                <c:ptCount val="3"/>
                <c:pt idx="0">
                  <c:v>32823</c:v>
                </c:pt>
                <c:pt idx="1">
                  <c:v>17171</c:v>
                </c:pt>
                <c:pt idx="2">
                  <c:v>2</c:v>
                </c:pt>
              </c:numCache>
            </c:numRef>
          </c:val>
          <c:extLst>
            <c:ext xmlns:c16="http://schemas.microsoft.com/office/drawing/2014/chart" uri="{C3380CC4-5D6E-409C-BE32-E72D297353CC}">
              <c16:uniqueId val="{00000000-F31F-4CD5-A72A-834FEDECD7FE}"/>
            </c:ext>
          </c:extLst>
        </c:ser>
        <c:dLbls>
          <c:showLegendKey val="0"/>
          <c:showVal val="0"/>
          <c:showCatName val="0"/>
          <c:showSerName val="0"/>
          <c:showPercent val="0"/>
          <c:showBubbleSize val="0"/>
        </c:dLbls>
        <c:gapWidth val="150"/>
        <c:axId val="106728832"/>
        <c:axId val="106751104"/>
      </c:barChart>
      <c:catAx>
        <c:axId val="106728832"/>
        <c:scaling>
          <c:orientation val="minMax"/>
        </c:scaling>
        <c:delete val="0"/>
        <c:axPos val="b"/>
        <c:numFmt formatCode="General" sourceLinked="0"/>
        <c:majorTickMark val="out"/>
        <c:minorTickMark val="none"/>
        <c:tickLblPos val="nextTo"/>
        <c:txPr>
          <a:bodyPr/>
          <a:lstStyle/>
          <a:p>
            <a:pPr>
              <a:defRPr sz="1600" b="1"/>
            </a:pPr>
            <a:endParaRPr lang="en-US"/>
          </a:p>
        </c:txPr>
        <c:crossAx val="106751104"/>
        <c:crosses val="autoZero"/>
        <c:auto val="1"/>
        <c:lblAlgn val="ctr"/>
        <c:lblOffset val="100"/>
        <c:noMultiLvlLbl val="0"/>
      </c:catAx>
      <c:valAx>
        <c:axId val="106751104"/>
        <c:scaling>
          <c:orientation val="minMax"/>
        </c:scaling>
        <c:delete val="1"/>
        <c:axPos val="l"/>
        <c:numFmt formatCode="General" sourceLinked="1"/>
        <c:majorTickMark val="out"/>
        <c:minorTickMark val="none"/>
        <c:tickLblPos val="none"/>
        <c:crossAx val="106728832"/>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(Autosaved).xlsx]UNIVARIATE!PivotTable5</c:name>
    <c:fmtId val="38"/>
  </c:pivotSource>
  <c:chart>
    <c:title>
      <c:tx>
        <c:rich>
          <a:bodyPr/>
          <a:lstStyle/>
          <a:p>
            <a:pPr>
              <a:defRPr sz="2400" b="1"/>
            </a:pPr>
            <a:r>
              <a:rPr lang="en-US" sz="2400" b="1" dirty="0"/>
              <a:t>TARGET</a:t>
            </a:r>
            <a:r>
              <a:rPr lang="en-US" sz="2400" b="1" baseline="0" dirty="0"/>
              <a:t> COUNT</a:t>
            </a:r>
            <a:endParaRPr lang="en-US" sz="2400" b="1" dirty="0"/>
          </a:p>
        </c:rich>
      </c:tx>
      <c:overlay val="0"/>
    </c:title>
    <c:autoTitleDeleted val="0"/>
    <c:pivotFmts>
      <c:pivotFmt>
        <c:idx val="0"/>
        <c:marker>
          <c:symbol val="none"/>
        </c:marker>
      </c:pivotFmt>
      <c:pivotFmt>
        <c:idx val="1"/>
        <c:marker>
          <c:symbol val="none"/>
        </c:marker>
      </c:pivotFmt>
      <c:pivotFmt>
        <c:idx val="2"/>
        <c:marker>
          <c:symbol val="none"/>
        </c:marker>
      </c:pivotFmt>
      <c:pivotFmt>
        <c:idx val="3"/>
        <c:marker>
          <c:symbol val="none"/>
        </c:marker>
      </c:pivotFmt>
    </c:pivotFmts>
    <c:plotArea>
      <c:layout/>
      <c:barChart>
        <c:barDir val="col"/>
        <c:grouping val="clustered"/>
        <c:varyColors val="0"/>
        <c:ser>
          <c:idx val="0"/>
          <c:order val="0"/>
          <c:tx>
            <c:strRef>
              <c:f>UNIVARIATE!$B$13</c:f>
              <c:strCache>
                <c:ptCount val="1"/>
                <c:pt idx="0">
                  <c:v>Total</c:v>
                </c:pt>
              </c:strCache>
            </c:strRef>
          </c:tx>
          <c:spPr>
            <a:solidFill>
              <a:srgbClr val="002060"/>
            </a:solidFill>
            <a:ln>
              <a:solidFill>
                <a:schemeClr val="tx1"/>
              </a:solidFill>
            </a:ln>
          </c:spPr>
          <c:invertIfNegative val="0"/>
          <c:dPt>
            <c:idx val="0"/>
            <c:invertIfNegative val="0"/>
            <c:bubble3D val="0"/>
            <c:spPr>
              <a:solidFill>
                <a:schemeClr val="tx1"/>
              </a:solidFill>
              <a:ln>
                <a:solidFill>
                  <a:schemeClr val="tx1"/>
                </a:solidFill>
              </a:ln>
            </c:spPr>
            <c:extLst>
              <c:ext xmlns:c16="http://schemas.microsoft.com/office/drawing/2014/chart" uri="{C3380CC4-5D6E-409C-BE32-E72D297353CC}">
                <c16:uniqueId val="{00000000-C65E-4A3D-B510-34CAEE2EDE23}"/>
              </c:ext>
            </c:extLst>
          </c:dPt>
          <c:dPt>
            <c:idx val="1"/>
            <c:invertIfNegative val="0"/>
            <c:bubble3D val="0"/>
            <c:spPr>
              <a:solidFill>
                <a:schemeClr val="tx1"/>
              </a:solidFill>
              <a:ln>
                <a:solidFill>
                  <a:schemeClr val="tx1"/>
                </a:solidFill>
              </a:ln>
            </c:spPr>
            <c:extLst>
              <c:ext xmlns:c16="http://schemas.microsoft.com/office/drawing/2014/chart" uri="{C3380CC4-5D6E-409C-BE32-E72D297353CC}">
                <c16:uniqueId val="{00000001-C65E-4A3D-B510-34CAEE2EDE23}"/>
              </c:ext>
            </c:extLst>
          </c:dPt>
          <c:dLbls>
            <c:spPr>
              <a:noFill/>
              <a:ln>
                <a:noFill/>
              </a:ln>
              <a:effectLst/>
            </c:spPr>
            <c:txPr>
              <a:bodyPr/>
              <a:lstStyle/>
              <a:p>
                <a:pPr>
                  <a:defRPr sz="20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UNIVARIATE!$A$14:$A$16</c:f>
              <c:strCache>
                <c:ptCount val="2"/>
                <c:pt idx="0">
                  <c:v>F</c:v>
                </c:pt>
                <c:pt idx="1">
                  <c:v>M</c:v>
                </c:pt>
              </c:strCache>
            </c:strRef>
          </c:cat>
          <c:val>
            <c:numRef>
              <c:f>UNIVARIATE!$B$14:$B$16</c:f>
              <c:numCache>
                <c:formatCode>General</c:formatCode>
                <c:ptCount val="2"/>
                <c:pt idx="0">
                  <c:v>32823</c:v>
                </c:pt>
                <c:pt idx="1">
                  <c:v>17171</c:v>
                </c:pt>
              </c:numCache>
            </c:numRef>
          </c:val>
          <c:extLst>
            <c:ext xmlns:c16="http://schemas.microsoft.com/office/drawing/2014/chart" uri="{C3380CC4-5D6E-409C-BE32-E72D297353CC}">
              <c16:uniqueId val="{00000002-C65E-4A3D-B510-34CAEE2EDE23}"/>
            </c:ext>
          </c:extLst>
        </c:ser>
        <c:dLbls>
          <c:showLegendKey val="0"/>
          <c:showVal val="0"/>
          <c:showCatName val="0"/>
          <c:showSerName val="0"/>
          <c:showPercent val="0"/>
          <c:showBubbleSize val="0"/>
        </c:dLbls>
        <c:gapWidth val="150"/>
        <c:axId val="88712704"/>
        <c:axId val="88714240"/>
      </c:barChart>
      <c:catAx>
        <c:axId val="88712704"/>
        <c:scaling>
          <c:orientation val="minMax"/>
        </c:scaling>
        <c:delete val="0"/>
        <c:axPos val="b"/>
        <c:numFmt formatCode="General" sourceLinked="0"/>
        <c:majorTickMark val="out"/>
        <c:minorTickMark val="none"/>
        <c:tickLblPos val="nextTo"/>
        <c:txPr>
          <a:bodyPr/>
          <a:lstStyle/>
          <a:p>
            <a:pPr>
              <a:defRPr sz="1600" b="1"/>
            </a:pPr>
            <a:endParaRPr lang="en-US"/>
          </a:p>
        </c:txPr>
        <c:crossAx val="88714240"/>
        <c:crosses val="autoZero"/>
        <c:auto val="1"/>
        <c:lblAlgn val="ctr"/>
        <c:lblOffset val="100"/>
        <c:noMultiLvlLbl val="0"/>
      </c:catAx>
      <c:valAx>
        <c:axId val="88714240"/>
        <c:scaling>
          <c:orientation val="minMax"/>
        </c:scaling>
        <c:delete val="1"/>
        <c:axPos val="l"/>
        <c:numFmt formatCode="General" sourceLinked="1"/>
        <c:majorTickMark val="out"/>
        <c:minorTickMark val="none"/>
        <c:tickLblPos val="none"/>
        <c:crossAx val="88712704"/>
        <c:crosses val="autoZero"/>
        <c:crossBetween val="between"/>
      </c:valAx>
    </c:plotArea>
    <c:plotVisOnly val="1"/>
    <c:dispBlanksAs val="gap"/>
    <c:showDLblsOverMax val="0"/>
  </c:chart>
  <c:spPr>
    <a:ln>
      <a:solidFill>
        <a:schemeClr val="tx1"/>
      </a:solidFill>
    </a:ln>
  </c:sp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[app_data 1 (Autosaved).xlsx]UNIVARIATE!PivotTable6</c:name>
    <c:fmtId val="7"/>
  </c:pivotSource>
  <c:chart>
    <c:autoTitleDeleted val="1"/>
    <c:pivotFmts>
      <c:pivotFmt>
        <c:idx val="0"/>
        <c:marker>
          <c:symbol val="none"/>
        </c:marker>
      </c:pivotFmt>
      <c:pivotFmt>
        <c:idx val="1"/>
        <c:marker>
          <c:symbol val="none"/>
        </c:marker>
      </c:pivotFmt>
    </c:pivotFmts>
    <c:plotArea>
      <c:layout/>
      <c:barChart>
        <c:barDir val="col"/>
        <c:grouping val="clustered"/>
        <c:varyColors val="0"/>
        <c:ser>
          <c:idx val="0"/>
          <c:order val="0"/>
          <c:tx>
            <c:strRef>
              <c:f>UNIVARIATE!$B$23</c:f>
              <c:strCache>
                <c:ptCount val="1"/>
                <c:pt idx="0">
                  <c:v>Total</c:v>
                </c:pt>
              </c:strCache>
            </c:strRef>
          </c:tx>
          <c:spPr>
            <a:solidFill>
              <a:schemeClr val="tx1"/>
            </a:solidFill>
          </c:spPr>
          <c:invertIfNegative val="0"/>
          <c:dLbls>
            <c:spPr>
              <a:noFill/>
              <a:ln>
                <a:noFill/>
              </a:ln>
              <a:effectLst/>
            </c:spPr>
            <c:txPr>
              <a:bodyPr/>
              <a:lstStyle/>
              <a:p>
                <a:pPr>
                  <a:defRPr sz="1600" b="1">
                    <a:solidFill>
                      <a:srgbClr val="C00000"/>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UNIVARIATE!$A$24:$A$32</c:f>
              <c:strCache>
                <c:ptCount val="8"/>
                <c:pt idx="0">
                  <c:v>Businessman</c:v>
                </c:pt>
                <c:pt idx="1">
                  <c:v>Commercial associate</c:v>
                </c:pt>
                <c:pt idx="2">
                  <c:v>Maternity leave</c:v>
                </c:pt>
                <c:pt idx="3">
                  <c:v>Pensioner</c:v>
                </c:pt>
                <c:pt idx="4">
                  <c:v>State servant</c:v>
                </c:pt>
                <c:pt idx="5">
                  <c:v>Student</c:v>
                </c:pt>
                <c:pt idx="6">
                  <c:v>Unemployed</c:v>
                </c:pt>
                <c:pt idx="7">
                  <c:v>Working</c:v>
                </c:pt>
              </c:strCache>
            </c:strRef>
          </c:cat>
          <c:val>
            <c:numRef>
              <c:f>UNIVARIATE!$B$24:$B$32</c:f>
              <c:numCache>
                <c:formatCode>General</c:formatCode>
                <c:ptCount val="8"/>
                <c:pt idx="0">
                  <c:v>2</c:v>
                </c:pt>
                <c:pt idx="1">
                  <c:v>11541</c:v>
                </c:pt>
                <c:pt idx="2">
                  <c:v>1</c:v>
                </c:pt>
                <c:pt idx="3">
                  <c:v>8920</c:v>
                </c:pt>
                <c:pt idx="4">
                  <c:v>3512</c:v>
                </c:pt>
                <c:pt idx="5">
                  <c:v>5</c:v>
                </c:pt>
                <c:pt idx="6">
                  <c:v>6</c:v>
                </c:pt>
                <c:pt idx="7">
                  <c:v>26009</c:v>
                </c:pt>
              </c:numCache>
            </c:numRef>
          </c:val>
          <c:extLst>
            <c:ext xmlns:c16="http://schemas.microsoft.com/office/drawing/2014/chart" uri="{C3380CC4-5D6E-409C-BE32-E72D297353CC}">
              <c16:uniqueId val="{00000000-82AB-4160-8323-CF2DCDB5E90B}"/>
            </c:ext>
          </c:extLst>
        </c:ser>
        <c:dLbls>
          <c:showLegendKey val="0"/>
          <c:showVal val="0"/>
          <c:showCatName val="0"/>
          <c:showSerName val="0"/>
          <c:showPercent val="0"/>
          <c:showBubbleSize val="0"/>
        </c:dLbls>
        <c:gapWidth val="140"/>
        <c:axId val="88436096"/>
        <c:axId val="88446080"/>
      </c:barChart>
      <c:catAx>
        <c:axId val="88436096"/>
        <c:scaling>
          <c:orientation val="minMax"/>
        </c:scaling>
        <c:delete val="0"/>
        <c:axPos val="b"/>
        <c:numFmt formatCode="General" sourceLinked="0"/>
        <c:majorTickMark val="out"/>
        <c:minorTickMark val="none"/>
        <c:tickLblPos val="nextTo"/>
        <c:txPr>
          <a:bodyPr/>
          <a:lstStyle/>
          <a:p>
            <a:pPr>
              <a:defRPr sz="1400" b="1"/>
            </a:pPr>
            <a:endParaRPr lang="en-US"/>
          </a:p>
        </c:txPr>
        <c:crossAx val="88446080"/>
        <c:crosses val="autoZero"/>
        <c:auto val="1"/>
        <c:lblAlgn val="ctr"/>
        <c:lblOffset val="100"/>
        <c:noMultiLvlLbl val="0"/>
      </c:catAx>
      <c:valAx>
        <c:axId val="88446080"/>
        <c:scaling>
          <c:orientation val="minMax"/>
        </c:scaling>
        <c:delete val="1"/>
        <c:axPos val="l"/>
        <c:numFmt formatCode="General" sourceLinked="1"/>
        <c:majorTickMark val="out"/>
        <c:minorTickMark val="none"/>
        <c:tickLblPos val="none"/>
        <c:crossAx val="88436096"/>
        <c:crosses val="autoZero"/>
        <c:crossBetween val="between"/>
      </c:valAx>
    </c:plotArea>
    <c:plotVisOnly val="1"/>
    <c:dispBlanksAs val="gap"/>
    <c:showDLblsOverMax val="0"/>
  </c:chart>
  <c:spPr>
    <a:ln>
      <a:solidFill>
        <a:schemeClr val="tx1"/>
      </a:solidFill>
    </a:ln>
  </c:spPr>
  <c:externalData r:id="rId1">
    <c:autoUpdate val="0"/>
  </c:externalData>
</c:chartSpace>
</file>

<file path=ppt/drawings/drawing1.xml><?xml version="1.0" encoding="utf-8"?>
<c:userShapes xmlns:c="http://schemas.openxmlformats.org/drawingml/2006/chart">
  <cdr:relSizeAnchor xmlns:cdr="http://schemas.openxmlformats.org/drawingml/2006/chartDrawing">
    <cdr:from>
      <cdr:x>0.36082</cdr:x>
      <cdr:y>0.03754</cdr:y>
    </cdr:from>
    <cdr:to>
      <cdr:x>0.62818</cdr:x>
      <cdr:y>0.12408</cdr:y>
    </cdr:to>
    <cdr:sp macro="" textlink="">
      <cdr:nvSpPr>
        <cdr:cNvPr id="2" name="TextBox 8"/>
        <cdr:cNvSpPr txBox="1"/>
      </cdr:nvSpPr>
      <cdr:spPr>
        <a:xfrm xmlns:a="http://schemas.openxmlformats.org/drawingml/2006/main">
          <a:off x="2320728" y="160238"/>
          <a:ext cx="1719573" cy="369332"/>
        </a:xfrm>
        <a:prstGeom xmlns:a="http://schemas.openxmlformats.org/drawingml/2006/main" prst="rect">
          <a:avLst/>
        </a:prstGeom>
        <a:noFill xmlns:a="http://schemas.openxmlformats.org/drawingml/2006/main"/>
      </cdr:spPr>
      <cdr:txBody>
        <a:bodyPr xmlns:a="http://schemas.openxmlformats.org/drawingml/2006/main" wrap="none" rtlCol="0">
          <a:spAutoFit/>
        </a:bodyPr>
        <a:lstStyle xmlns:a="http://schemas.openxmlformats.org/drawingml/2006/main">
          <a:lvl1pPr marL="0" algn="l" defTabSz="914400" rtl="0" eaLnBrk="1" latinLnBrk="0" hangingPunct="1">
            <a:defRPr sz="1800" kern="1200">
              <a:solidFill>
                <a:sysClr val="windowText" lastClr="000000"/>
              </a:solidFill>
              <a:latin typeface="Calibri"/>
            </a:defRPr>
          </a:lvl1pPr>
          <a:lvl2pPr marL="457200" algn="l" defTabSz="914400" rtl="0" eaLnBrk="1" latinLnBrk="0" hangingPunct="1">
            <a:defRPr sz="1800" kern="1200">
              <a:solidFill>
                <a:sysClr val="windowText" lastClr="000000"/>
              </a:solidFill>
              <a:latin typeface="Calibri"/>
            </a:defRPr>
          </a:lvl2pPr>
          <a:lvl3pPr marL="914400" algn="l" defTabSz="914400" rtl="0" eaLnBrk="1" latinLnBrk="0" hangingPunct="1">
            <a:defRPr sz="1800" kern="1200">
              <a:solidFill>
                <a:sysClr val="windowText" lastClr="000000"/>
              </a:solidFill>
              <a:latin typeface="Calibri"/>
            </a:defRPr>
          </a:lvl3pPr>
          <a:lvl4pPr marL="1371600" algn="l" defTabSz="914400" rtl="0" eaLnBrk="1" latinLnBrk="0" hangingPunct="1">
            <a:defRPr sz="1800" kern="1200">
              <a:solidFill>
                <a:sysClr val="windowText" lastClr="000000"/>
              </a:solidFill>
              <a:latin typeface="Calibri"/>
            </a:defRPr>
          </a:lvl4pPr>
          <a:lvl5pPr marL="1828800" algn="l" defTabSz="914400" rtl="0" eaLnBrk="1" latinLnBrk="0" hangingPunct="1">
            <a:defRPr sz="1800" kern="1200">
              <a:solidFill>
                <a:sysClr val="windowText" lastClr="000000"/>
              </a:solidFill>
              <a:latin typeface="Calibri"/>
            </a:defRPr>
          </a:lvl5pPr>
          <a:lvl6pPr marL="2286000" algn="l" defTabSz="914400" rtl="0" eaLnBrk="1" latinLnBrk="0" hangingPunct="1">
            <a:defRPr sz="1800" kern="1200">
              <a:solidFill>
                <a:sysClr val="windowText" lastClr="000000"/>
              </a:solidFill>
              <a:latin typeface="Calibri"/>
            </a:defRPr>
          </a:lvl6pPr>
          <a:lvl7pPr marL="2743200" algn="l" defTabSz="914400" rtl="0" eaLnBrk="1" latinLnBrk="0" hangingPunct="1">
            <a:defRPr sz="1800" kern="1200">
              <a:solidFill>
                <a:sysClr val="windowText" lastClr="000000"/>
              </a:solidFill>
              <a:latin typeface="Calibri"/>
            </a:defRPr>
          </a:lvl7pPr>
          <a:lvl8pPr marL="3200400" algn="l" defTabSz="914400" rtl="0" eaLnBrk="1" latinLnBrk="0" hangingPunct="1">
            <a:defRPr sz="1800" kern="1200">
              <a:solidFill>
                <a:sysClr val="windowText" lastClr="000000"/>
              </a:solidFill>
              <a:latin typeface="Calibri"/>
            </a:defRPr>
          </a:lvl8pPr>
          <a:lvl9pPr marL="3657600" algn="l" defTabSz="914400" rtl="0" eaLnBrk="1" latinLnBrk="0" hangingPunct="1">
            <a:defRPr sz="1800" kern="1200">
              <a:solidFill>
                <a:sysClr val="windowText" lastClr="000000"/>
              </a:solidFill>
              <a:latin typeface="Calibri"/>
            </a:defRPr>
          </a:lvl9pPr>
        </a:lstStyle>
        <a:p xmlns:a="http://schemas.openxmlformats.org/drawingml/2006/main">
          <a:r>
            <a:rPr lang="en-US" b="1" dirty="0"/>
            <a:t> TARGET COUNT</a:t>
          </a:r>
        </a:p>
      </cdr:txBody>
    </cdr:sp>
  </cdr:relSizeAnchor>
</c:userShape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18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20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26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a:prstGeom prst="rect">
            <a:avLst/>
          </a:prstGeom>
        </p:spPr>
      </p:sp>
      <p:sp>
        <p:nvSpPr>
          <p:cNvPr id="3" name="Notes Placeholder 2"/>
          <p:cNvSpPr>
            <a:spLocks noGrp="1"/>
          </p:cNvSpPr>
          <p:nvPr>
            <p:ph type="body" idx="1"/>
          </p:nvPr>
        </p:nvSpPr>
        <p:spPr>
          <a:xfrm>
            <a:off x="822325" y="6950075"/>
            <a:ext cx="6584950" cy="6583363"/>
          </a:xfrm>
          <a:prstGeom prst="rect">
            <a:avLst/>
          </a:prstGeom>
        </p:spPr>
        <p:txBody>
          <a:bodyPr/>
          <a:lstStyle/>
          <a:p>
            <a:endParaRPr lang="en-US" dirty="0"/>
          </a:p>
        </p:txBody>
      </p:sp>
      <p:sp>
        <p:nvSpPr>
          <p:cNvPr id="4" name="Slide Number Placeholder 3"/>
          <p:cNvSpPr>
            <a:spLocks noGrp="1"/>
          </p:cNvSpPr>
          <p:nvPr>
            <p:ph type="sldNum" sz="quarter" idx="10"/>
          </p:nvPr>
        </p:nvSpPr>
        <p:spPr>
          <a:xfrm>
            <a:off x="4660900" y="13896975"/>
            <a:ext cx="3567113" cy="730250"/>
          </a:xfrm>
          <a:prstGeom prst="rect">
            <a:avLst/>
          </a:prstGeom>
        </p:spPr>
        <p:txBody>
          <a:bodyPr/>
          <a:lstStyle/>
          <a:p>
            <a:fld id="{F7021451-1387-4CA6-816F-3879F97B5CBC}" type="slidenum">
              <a:rPr lang="en-US"/>
              <a:pPr/>
              <a:t>29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9</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hyperlink" Target="APPLICATION_DATA.xlsx"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chart" Target="../charts/char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chart" Target="../charts/chart2.xml"/><Relationship Id="rId4" Type="http://schemas.openxmlformats.org/officeDocument/2006/relationships/image" Target="../media/image12.jpe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chart" Target="../charts/chart3.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chart" Target="../charts/chart4.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hyperlink" Target="PREVIOUS_APPLICATION.xlsx"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jpe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chart" Target="../charts/chart6.xml"/><Relationship Id="rId5" Type="http://schemas.openxmlformats.org/officeDocument/2006/relationships/chart" Target="../charts/chart5.xml"/><Relationship Id="rId4" Type="http://schemas.openxmlformats.org/officeDocument/2006/relationships/image" Target="../media/image36.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chart" Target="../charts/chart8.xml"/><Relationship Id="rId4" Type="http://schemas.openxmlformats.org/officeDocument/2006/relationships/chart" Target="../charts/chart7.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chart" Target="../charts/chart10.xml"/><Relationship Id="rId4" Type="http://schemas.openxmlformats.org/officeDocument/2006/relationships/chart" Target="../charts/chart9.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chart" Target="../charts/chart12.xml"/><Relationship Id="rId4" Type="http://schemas.openxmlformats.org/officeDocument/2006/relationships/chart" Target="../charts/chart11.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chart" Target="../charts/chart14.xml"/><Relationship Id="rId4" Type="http://schemas.openxmlformats.org/officeDocument/2006/relationships/chart" Target="../charts/chart1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1.xml"/><Relationship Id="rId5" Type="http://schemas.openxmlformats.org/officeDocument/2006/relationships/chart" Target="../charts/chart16.xml"/><Relationship Id="rId4" Type="http://schemas.openxmlformats.org/officeDocument/2006/relationships/chart" Target="../charts/chart15.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1.xml"/><Relationship Id="rId5" Type="http://schemas.openxmlformats.org/officeDocument/2006/relationships/image" Target="../media/image38.png"/><Relationship Id="rId4" Type="http://schemas.openxmlformats.org/officeDocument/2006/relationships/image" Target="../media/image37.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xml"/><Relationship Id="rId5" Type="http://schemas.openxmlformats.org/officeDocument/2006/relationships/image" Target="../media/image40.png"/><Relationship Id="rId4" Type="http://schemas.openxmlformats.org/officeDocument/2006/relationships/image" Target="../media/image39.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xml"/><Relationship Id="rId5" Type="http://schemas.openxmlformats.org/officeDocument/2006/relationships/chart" Target="../charts/chart18.xml"/><Relationship Id="rId4" Type="http://schemas.openxmlformats.org/officeDocument/2006/relationships/chart" Target="../charts/chart17.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chart" Target="../charts/chart19.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chart" Target="../charts/chart20.xm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chart" Target="../charts/chart21.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chart" Target="../charts/chart22.xm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43.png"/></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5.xml"/><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hyperlink" Target="https://gamma.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4286418" y="3397179"/>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Hello Everyone</a:t>
            </a:r>
            <a:endParaRPr lang="en-US" sz="4374"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1549937" y="1883292"/>
            <a:ext cx="5276493" cy="659606"/>
          </a:xfrm>
          <a:prstGeom prst="rect">
            <a:avLst/>
          </a:prstGeom>
          <a:noFill/>
          <a:ln/>
        </p:spPr>
        <p:txBody>
          <a:bodyPr wrap="none" rtlCol="0" anchor="t"/>
          <a:lstStyle/>
          <a:p>
            <a:pPr>
              <a:lnSpc>
                <a:spcPts val="5193"/>
              </a:lnSpc>
            </a:pPr>
            <a:r>
              <a:rPr lang="en-US" sz="4155" b="1" dirty="0">
                <a:solidFill>
                  <a:srgbClr val="396AF1"/>
                </a:solidFill>
                <a:latin typeface="Barlow" pitchFamily="34" charset="0"/>
                <a:ea typeface="Barlow" pitchFamily="34" charset="-122"/>
                <a:cs typeface="Barlow" pitchFamily="34" charset="-120"/>
                <a:hlinkClick r:id="rId4" action="ppaction://hlinkfile"/>
              </a:rPr>
              <a:t>DATA UNDERSTANDING</a:t>
            </a:r>
            <a:endParaRPr lang="en-US" sz="4155" dirty="0"/>
          </a:p>
        </p:txBody>
      </p:sp>
      <p:sp>
        <p:nvSpPr>
          <p:cNvPr id="9" name="Text 5"/>
          <p:cNvSpPr/>
          <p:nvPr/>
        </p:nvSpPr>
        <p:spPr>
          <a:xfrm>
            <a:off x="1301969" y="2957634"/>
            <a:ext cx="559907" cy="395645"/>
          </a:xfrm>
          <a:prstGeom prst="rect">
            <a:avLst/>
          </a:prstGeom>
          <a:noFill/>
          <a:ln>
            <a:noFill/>
          </a:ln>
        </p:spPr>
        <p:txBody>
          <a:bodyPr wrap="none" rtlCol="0" anchor="t"/>
          <a:lstStyle/>
          <a:p>
            <a:pPr marL="0" indent="0" algn="ctr">
              <a:lnSpc>
                <a:spcPts val="3116"/>
              </a:lnSpc>
              <a:buNone/>
            </a:pPr>
            <a:r>
              <a:rPr lang="en-US" sz="2493" b="1" dirty="0">
                <a:solidFill>
                  <a:srgbClr val="396AF1"/>
                </a:solidFill>
                <a:latin typeface="Barlow" pitchFamily="34" charset="0"/>
                <a:ea typeface="Barlow" pitchFamily="34" charset="-122"/>
                <a:cs typeface="Barlow" pitchFamily="34" charset="-120"/>
              </a:rPr>
              <a:t>1</a:t>
            </a:r>
            <a:endParaRPr lang="en-US" sz="2493" dirty="0"/>
          </a:p>
        </p:txBody>
      </p:sp>
      <p:sp>
        <p:nvSpPr>
          <p:cNvPr id="10" name="Text 6"/>
          <p:cNvSpPr/>
          <p:nvPr/>
        </p:nvSpPr>
        <p:spPr>
          <a:xfrm>
            <a:off x="2098258" y="3004128"/>
            <a:ext cx="2903696" cy="329803"/>
          </a:xfrm>
          <a:prstGeom prst="rect">
            <a:avLst/>
          </a:prstGeom>
          <a:noFill/>
          <a:ln/>
        </p:spPr>
        <p:txBody>
          <a:bodyPr wrap="none" rtlCol="0" anchor="t"/>
          <a:lstStyle/>
          <a:p>
            <a:pPr marL="0" indent="0" algn="l">
              <a:lnSpc>
                <a:spcPts val="2597"/>
              </a:lnSpc>
              <a:buNone/>
            </a:pPr>
            <a:r>
              <a:rPr lang="en-US" sz="2077" b="1" dirty="0">
                <a:latin typeface="Barlow" pitchFamily="34" charset="0"/>
                <a:ea typeface="Barlow" pitchFamily="34" charset="-122"/>
                <a:cs typeface="Barlow" pitchFamily="34" charset="-120"/>
              </a:rPr>
              <a:t>File_1</a:t>
            </a:r>
            <a:r>
              <a:rPr lang="en-US" sz="2077" b="1" dirty="0">
                <a:solidFill>
                  <a:srgbClr val="396AF1"/>
                </a:solidFill>
                <a:latin typeface="Barlow" pitchFamily="34" charset="0"/>
                <a:ea typeface="Barlow" pitchFamily="34" charset="-122"/>
                <a:cs typeface="Barlow" pitchFamily="34" charset="-120"/>
              </a:rPr>
              <a:t>:  Application_data</a:t>
            </a:r>
            <a:endParaRPr lang="en-US" sz="2077" dirty="0"/>
          </a:p>
        </p:txBody>
      </p:sp>
      <p:sp>
        <p:nvSpPr>
          <p:cNvPr id="11" name="Text 7"/>
          <p:cNvSpPr/>
          <p:nvPr/>
        </p:nvSpPr>
        <p:spPr>
          <a:xfrm>
            <a:off x="2268736" y="3537984"/>
            <a:ext cx="7386708" cy="1262182"/>
          </a:xfrm>
          <a:prstGeom prst="rect">
            <a:avLst/>
          </a:prstGeom>
          <a:noFill/>
          <a:ln/>
        </p:spPr>
        <p:txBody>
          <a:bodyPr wrap="square" rtlCol="0" anchor="t"/>
          <a:lstStyle/>
          <a:p>
            <a:pPr>
              <a:lnSpc>
                <a:spcPts val="2798"/>
              </a:lnSpc>
            </a:pPr>
            <a:r>
              <a:rPr lang="en-US" sz="1662" dirty="0">
                <a:solidFill>
                  <a:srgbClr val="272525"/>
                </a:solidFill>
                <a:latin typeface="Montserrat" pitchFamily="34" charset="0"/>
                <a:ea typeface="Montserrat" pitchFamily="34" charset="-122"/>
                <a:cs typeface="Montserrat" pitchFamily="34" charset="-120"/>
              </a:rPr>
              <a:t>This provides details about the current loan applications such as identification, loan outcome, client information, contract information, property details, client’s occupation, application details, client’s region, client’s age, </a:t>
            </a:r>
          </a:p>
          <a:p>
            <a:pPr>
              <a:lnSpc>
                <a:spcPts val="2798"/>
              </a:lnSpc>
            </a:pPr>
            <a:r>
              <a:rPr lang="en-US" sz="1662" dirty="0">
                <a:solidFill>
                  <a:srgbClr val="272525"/>
                </a:solidFill>
                <a:latin typeface="Montserrat" pitchFamily="34" charset="0"/>
                <a:ea typeface="Montserrat" pitchFamily="34" charset="-122"/>
                <a:cs typeface="Montserrat" pitchFamily="34" charset="-120"/>
              </a:rPr>
              <a:t>client’s employment.</a:t>
            </a:r>
          </a:p>
          <a:p>
            <a:pPr marL="0" indent="0" algn="l">
              <a:lnSpc>
                <a:spcPts val="2659"/>
              </a:lnSpc>
              <a:buNone/>
            </a:pPr>
            <a:endParaRPr lang="en-US" sz="1662" dirty="0"/>
          </a:p>
        </p:txBody>
      </p:sp>
      <p:sp>
        <p:nvSpPr>
          <p:cNvPr id="12" name="Shape 8"/>
          <p:cNvSpPr/>
          <p:nvPr/>
        </p:nvSpPr>
        <p:spPr>
          <a:xfrm>
            <a:off x="1345406" y="3843159"/>
            <a:ext cx="738664" cy="94893"/>
          </a:xfrm>
          <a:prstGeom prst="roundRect">
            <a:avLst>
              <a:gd name="adj" fmla="val 133452"/>
            </a:avLst>
          </a:prstGeom>
          <a:solidFill>
            <a:srgbClr val="EEEFF5"/>
          </a:solidFill>
          <a:ln/>
        </p:spPr>
      </p:sp>
      <p:sp>
        <p:nvSpPr>
          <p:cNvPr id="13" name="Shape 9"/>
          <p:cNvSpPr/>
          <p:nvPr/>
        </p:nvSpPr>
        <p:spPr>
          <a:xfrm>
            <a:off x="870585" y="3653314"/>
            <a:ext cx="474821" cy="474821"/>
          </a:xfrm>
          <a:prstGeom prst="roundRect">
            <a:avLst>
              <a:gd name="adj" fmla="val 26670"/>
            </a:avLst>
          </a:prstGeom>
          <a:solidFill>
            <a:srgbClr val="EEEFF5"/>
          </a:solidFill>
          <a:ln/>
        </p:spPr>
      </p:sp>
      <p:sp>
        <p:nvSpPr>
          <p:cNvPr id="17" name="Shape 13"/>
          <p:cNvSpPr/>
          <p:nvPr/>
        </p:nvSpPr>
        <p:spPr>
          <a:xfrm>
            <a:off x="1345406" y="5945445"/>
            <a:ext cx="738664" cy="94893"/>
          </a:xfrm>
          <a:prstGeom prst="roundRect">
            <a:avLst>
              <a:gd name="adj" fmla="val 133452"/>
            </a:avLst>
          </a:prstGeom>
          <a:solidFill>
            <a:srgbClr val="EEEFF5"/>
          </a:solidFill>
          <a:ln/>
        </p:spPr>
      </p:sp>
      <p:sp>
        <p:nvSpPr>
          <p:cNvPr id="18" name="Shape 14"/>
          <p:cNvSpPr/>
          <p:nvPr/>
        </p:nvSpPr>
        <p:spPr>
          <a:xfrm>
            <a:off x="870585" y="5755600"/>
            <a:ext cx="474821" cy="474821"/>
          </a:xfrm>
          <a:prstGeom prst="roundRect">
            <a:avLst>
              <a:gd name="adj" fmla="val 26670"/>
            </a:avLst>
          </a:prstGeom>
          <a:solidFill>
            <a:srgbClr val="EEEFF5"/>
          </a:solidFill>
          <a:ln/>
        </p:spPr>
      </p:sp>
      <p:pic>
        <p:nvPicPr>
          <p:cNvPr id="23" name="Picture 22" descr="Understanding-The-Current-State-Of-Learning-Analytics-And-Big-Data-Across-All-Levels-Of-LD.jpg"/>
          <p:cNvPicPr>
            <a:picLocks noChangeAspect="1"/>
          </p:cNvPicPr>
          <p:nvPr/>
        </p:nvPicPr>
        <p:blipFill>
          <a:blip r:embed="rId5"/>
          <a:srcRect l="10240" r="16154"/>
          <a:stretch>
            <a:fillRect/>
          </a:stretch>
        </p:blipFill>
        <p:spPr>
          <a:xfrm>
            <a:off x="10181392" y="-2163"/>
            <a:ext cx="4449008" cy="8229600"/>
          </a:xfrm>
          <a:prstGeom prst="rect">
            <a:avLst/>
          </a:prstGeom>
        </p:spPr>
      </p:pic>
      <p:graphicFrame>
        <p:nvGraphicFramePr>
          <p:cNvPr id="24" name="Table 23"/>
          <p:cNvGraphicFramePr>
            <a:graphicFrameLocks noGrp="1"/>
          </p:cNvGraphicFramePr>
          <p:nvPr/>
        </p:nvGraphicFramePr>
        <p:xfrm>
          <a:off x="2084069" y="5503483"/>
          <a:ext cx="6315024" cy="1453876"/>
        </p:xfrm>
        <a:graphic>
          <a:graphicData uri="http://schemas.openxmlformats.org/drawingml/2006/table">
            <a:tbl>
              <a:tblPr firstRow="1" bandRow="1">
                <a:tableStyleId>{5940675A-B579-460E-94D1-54222C63F5DA}</a:tableStyleId>
              </a:tblPr>
              <a:tblGrid>
                <a:gridCol w="2105008">
                  <a:extLst>
                    <a:ext uri="{9D8B030D-6E8A-4147-A177-3AD203B41FA5}">
                      <a16:colId xmlns:a16="http://schemas.microsoft.com/office/drawing/2014/main" val="20000"/>
                    </a:ext>
                  </a:extLst>
                </a:gridCol>
                <a:gridCol w="2105008">
                  <a:extLst>
                    <a:ext uri="{9D8B030D-6E8A-4147-A177-3AD203B41FA5}">
                      <a16:colId xmlns:a16="http://schemas.microsoft.com/office/drawing/2014/main" val="20001"/>
                    </a:ext>
                  </a:extLst>
                </a:gridCol>
                <a:gridCol w="2105008">
                  <a:extLst>
                    <a:ext uri="{9D8B030D-6E8A-4147-A177-3AD203B41FA5}">
                      <a16:colId xmlns:a16="http://schemas.microsoft.com/office/drawing/2014/main" val="20002"/>
                    </a:ext>
                  </a:extLst>
                </a:gridCol>
              </a:tblGrid>
              <a:tr h="726938">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726938">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
        <p:nvSpPr>
          <p:cNvPr id="25" name="TextBox 24"/>
          <p:cNvSpPr txBox="1"/>
          <p:nvPr/>
        </p:nvSpPr>
        <p:spPr>
          <a:xfrm>
            <a:off x="2471527" y="5694199"/>
            <a:ext cx="1146468" cy="361637"/>
          </a:xfrm>
          <a:prstGeom prst="rect">
            <a:avLst/>
          </a:prstGeom>
          <a:no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Columns</a:t>
            </a:r>
          </a:p>
        </p:txBody>
      </p:sp>
      <p:sp>
        <p:nvSpPr>
          <p:cNvPr id="26" name="TextBox 25"/>
          <p:cNvSpPr txBox="1"/>
          <p:nvPr/>
        </p:nvSpPr>
        <p:spPr>
          <a:xfrm>
            <a:off x="6529027" y="5700097"/>
            <a:ext cx="1866986" cy="361637"/>
          </a:xfrm>
          <a:prstGeom prst="rect">
            <a:avLst/>
          </a:prstGeom>
          <a:no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NULL Columns </a:t>
            </a:r>
          </a:p>
        </p:txBody>
      </p:sp>
      <p:sp>
        <p:nvSpPr>
          <p:cNvPr id="27" name="TextBox 26"/>
          <p:cNvSpPr txBox="1"/>
          <p:nvPr/>
        </p:nvSpPr>
        <p:spPr>
          <a:xfrm>
            <a:off x="4764839" y="5678701"/>
            <a:ext cx="784189" cy="361637"/>
          </a:xfrm>
          <a:prstGeom prst="rect">
            <a:avLst/>
          </a:prstGeom>
          <a:no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Rows</a:t>
            </a:r>
          </a:p>
        </p:txBody>
      </p:sp>
      <p:sp>
        <p:nvSpPr>
          <p:cNvPr id="28" name="TextBox 27"/>
          <p:cNvSpPr txBox="1"/>
          <p:nvPr/>
        </p:nvSpPr>
        <p:spPr>
          <a:xfrm>
            <a:off x="2774197" y="6402114"/>
            <a:ext cx="535724" cy="422552"/>
          </a:xfrm>
          <a:prstGeom prst="rect">
            <a:avLst/>
          </a:prstGeom>
          <a:noFill/>
          <a:ln/>
        </p:spPr>
        <p:txBody>
          <a:bodyPr wrap="none" rtlCol="0">
            <a:spAutoFit/>
          </a:bodyPr>
          <a:lstStyle/>
          <a:p>
            <a:pPr>
              <a:lnSpc>
                <a:spcPts val="2798"/>
              </a:lnSpc>
            </a:pPr>
            <a:r>
              <a:rPr lang="en-US" sz="1662" dirty="0">
                <a:solidFill>
                  <a:srgbClr val="272525"/>
                </a:solidFill>
                <a:latin typeface="Montserrat" pitchFamily="34" charset="0"/>
                <a:ea typeface="Montserrat" pitchFamily="34" charset="-122"/>
                <a:cs typeface="Montserrat" pitchFamily="34" charset="-120"/>
              </a:rPr>
              <a:t>122</a:t>
            </a:r>
          </a:p>
        </p:txBody>
      </p:sp>
      <p:sp>
        <p:nvSpPr>
          <p:cNvPr id="29" name="TextBox 28"/>
          <p:cNvSpPr txBox="1"/>
          <p:nvPr/>
        </p:nvSpPr>
        <p:spPr>
          <a:xfrm>
            <a:off x="4764839" y="6369848"/>
            <a:ext cx="837089" cy="410112"/>
          </a:xfrm>
          <a:prstGeom prst="rect">
            <a:avLst/>
          </a:prstGeom>
          <a:noFill/>
          <a:ln/>
        </p:spPr>
        <p:txBody>
          <a:bodyPr wrap="none" rtlCol="0">
            <a:spAutoFit/>
          </a:bodyPr>
          <a:lstStyle/>
          <a:p>
            <a:pPr>
              <a:lnSpc>
                <a:spcPts val="2798"/>
              </a:lnSpc>
            </a:pPr>
            <a:r>
              <a:rPr lang="en-US" sz="1662" dirty="0">
                <a:solidFill>
                  <a:srgbClr val="272525"/>
                </a:solidFill>
                <a:latin typeface="Montserrat" pitchFamily="34" charset="0"/>
                <a:ea typeface="Montserrat" pitchFamily="34" charset="-122"/>
                <a:cs typeface="Montserrat" pitchFamily="34" charset="-120"/>
              </a:rPr>
              <a:t>49,999</a:t>
            </a:r>
          </a:p>
        </p:txBody>
      </p:sp>
      <p:sp>
        <p:nvSpPr>
          <p:cNvPr id="30" name="TextBox 29"/>
          <p:cNvSpPr txBox="1"/>
          <p:nvPr/>
        </p:nvSpPr>
        <p:spPr>
          <a:xfrm>
            <a:off x="7082276" y="6371118"/>
            <a:ext cx="421910" cy="410112"/>
          </a:xfrm>
          <a:prstGeom prst="rect">
            <a:avLst/>
          </a:prstGeom>
          <a:noFill/>
          <a:ln/>
        </p:spPr>
        <p:txBody>
          <a:bodyPr wrap="none" rtlCol="0">
            <a:spAutoFit/>
          </a:bodyPr>
          <a:lstStyle/>
          <a:p>
            <a:pPr>
              <a:lnSpc>
                <a:spcPts val="2798"/>
              </a:lnSpc>
            </a:pPr>
            <a:r>
              <a:rPr lang="en-US" sz="1662" dirty="0">
                <a:solidFill>
                  <a:srgbClr val="272525"/>
                </a:solidFill>
                <a:latin typeface="Montserrat" pitchFamily="34" charset="0"/>
                <a:ea typeface="Montserrat" pitchFamily="34" charset="-122"/>
                <a:cs typeface="Montserrat" pitchFamily="34" charset="-120"/>
              </a:rPr>
              <a:t>66</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1468814" y="1684853"/>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DATASET DESCRIPTION</a:t>
            </a:r>
            <a:endParaRPr lang="en-US" sz="4374" dirty="0"/>
          </a:p>
        </p:txBody>
      </p:sp>
      <p:sp>
        <p:nvSpPr>
          <p:cNvPr id="6" name="Shape 2"/>
          <p:cNvSpPr/>
          <p:nvPr/>
        </p:nvSpPr>
        <p:spPr>
          <a:xfrm>
            <a:off x="2259225" y="3281839"/>
            <a:ext cx="5799893" cy="1635562"/>
          </a:xfrm>
          <a:prstGeom prst="roundRect">
            <a:avLst>
              <a:gd name="adj" fmla="val 8151"/>
            </a:avLst>
          </a:prstGeom>
          <a:noFill/>
          <a:ln w="38100">
            <a:solidFill>
              <a:schemeClr val="accent1">
                <a:lumMod val="75000"/>
              </a:schemeClr>
            </a:solidFill>
          </a:ln>
          <a:scene3d>
            <a:camera prst="orthographicFront"/>
            <a:lightRig rig="threePt" dir="t"/>
          </a:scene3d>
          <a:sp3d>
            <a:bevelT w="139700" prst="cross"/>
          </a:sp3d>
        </p:spPr>
      </p:sp>
      <p:sp>
        <p:nvSpPr>
          <p:cNvPr id="7" name="Text 3"/>
          <p:cNvSpPr/>
          <p:nvPr/>
        </p:nvSpPr>
        <p:spPr>
          <a:xfrm>
            <a:off x="2843542" y="3455432"/>
            <a:ext cx="2777490"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Customers with payment difficulties</a:t>
            </a:r>
            <a:endParaRPr lang="en-US" sz="2187" dirty="0"/>
          </a:p>
        </p:txBody>
      </p:sp>
      <p:sp>
        <p:nvSpPr>
          <p:cNvPr id="8" name="Text 4"/>
          <p:cNvSpPr/>
          <p:nvPr/>
        </p:nvSpPr>
        <p:spPr>
          <a:xfrm>
            <a:off x="2574188" y="3895606"/>
            <a:ext cx="5224506" cy="710803"/>
          </a:xfrm>
          <a:prstGeom prst="rect">
            <a:avLst/>
          </a:prstGeom>
          <a:noFill/>
          <a:ln/>
        </p:spPr>
        <p:txBody>
          <a:bodyPr wrap="square" rtlCol="0" anchor="t"/>
          <a:lstStyle/>
          <a:p>
            <a:pPr>
              <a:lnSpc>
                <a:spcPts val="2799"/>
              </a:lnSpc>
            </a:pPr>
            <a:r>
              <a:rPr lang="en-US" sz="1750" dirty="0">
                <a:solidFill>
                  <a:srgbClr val="272525"/>
                </a:solidFill>
                <a:latin typeface="Montserrat" pitchFamily="34" charset="0"/>
                <a:ea typeface="Montserrat" pitchFamily="34" charset="-122"/>
                <a:cs typeface="Montserrat" pitchFamily="34" charset="-120"/>
              </a:rPr>
              <a:t>Individuals with late payments exceeding X days on at least one of the initial Y installments.</a:t>
            </a:r>
          </a:p>
        </p:txBody>
      </p:sp>
      <p:sp>
        <p:nvSpPr>
          <p:cNvPr id="10" name="Text 6"/>
          <p:cNvSpPr/>
          <p:nvPr/>
        </p:nvSpPr>
        <p:spPr>
          <a:xfrm>
            <a:off x="4759219" y="5793254"/>
            <a:ext cx="2777490"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All other cases</a:t>
            </a:r>
            <a:endParaRPr lang="en-US" sz="2187" dirty="0"/>
          </a:p>
        </p:txBody>
      </p:sp>
      <p:sp>
        <p:nvSpPr>
          <p:cNvPr id="11" name="Text 7"/>
          <p:cNvSpPr/>
          <p:nvPr/>
        </p:nvSpPr>
        <p:spPr>
          <a:xfrm>
            <a:off x="3572145" y="6316090"/>
            <a:ext cx="4097774" cy="355402"/>
          </a:xfrm>
          <a:prstGeom prst="rect">
            <a:avLst/>
          </a:prstGeom>
          <a:noFill/>
          <a:ln/>
        </p:spPr>
        <p:txBody>
          <a:bodyPr wrap="none" rtlCol="0" anchor="t"/>
          <a:lstStyle/>
          <a:p>
            <a:pPr>
              <a:lnSpc>
                <a:spcPts val="2799"/>
              </a:lnSpc>
            </a:pPr>
            <a:r>
              <a:rPr lang="en-US" sz="1750" dirty="0">
                <a:solidFill>
                  <a:srgbClr val="272525"/>
                </a:solidFill>
                <a:latin typeface="Montserrat" pitchFamily="34" charset="0"/>
                <a:ea typeface="Montserrat" pitchFamily="34" charset="-122"/>
                <a:cs typeface="Montserrat" pitchFamily="34" charset="-120"/>
              </a:rPr>
              <a:t>Instances where customers make timely payments</a:t>
            </a:r>
          </a:p>
          <a:p>
            <a:pPr marL="0" indent="0">
              <a:lnSpc>
                <a:spcPts val="2799"/>
              </a:lnSpc>
              <a:buNone/>
            </a:pPr>
            <a:endParaRPr lang="en-US" sz="1750" dirty="0">
              <a:solidFill>
                <a:srgbClr val="272525"/>
              </a:solidFill>
              <a:latin typeface="Montserrat" pitchFamily="34" charset="0"/>
              <a:ea typeface="Montserrat" pitchFamily="34" charset="-122"/>
              <a:cs typeface="Montserrat" pitchFamily="34" charset="-120"/>
            </a:endParaRPr>
          </a:p>
        </p:txBody>
      </p:sp>
      <p:sp>
        <p:nvSpPr>
          <p:cNvPr id="19" name="TextBox 18"/>
          <p:cNvSpPr txBox="1"/>
          <p:nvPr/>
        </p:nvSpPr>
        <p:spPr>
          <a:xfrm>
            <a:off x="1561802" y="2513024"/>
            <a:ext cx="7532831" cy="646331"/>
          </a:xfrm>
          <a:prstGeom prst="rect">
            <a:avLst/>
          </a:prstGeom>
          <a:noFill/>
          <a:ln/>
        </p:spPr>
        <p:txBody>
          <a:bodyPr wrap="none" rtlCol="0">
            <a:spAutoFit/>
          </a:bodyPr>
          <a:lstStyle/>
          <a:p>
            <a:r>
              <a:rPr lang="en-US" sz="1750" dirty="0">
                <a:solidFill>
                  <a:srgbClr val="272525"/>
                </a:solidFill>
                <a:latin typeface="Montserrat" pitchFamily="34" charset="0"/>
                <a:ea typeface="Montserrat" pitchFamily="34" charset="-122"/>
                <a:cs typeface="Montserrat" pitchFamily="34" charset="-120"/>
              </a:rPr>
              <a:t>The dataset comprises loan applications categorized into two scenarios</a:t>
            </a:r>
          </a:p>
          <a:p>
            <a:endParaRPr lang="en-US" sz="1750" dirty="0">
              <a:solidFill>
                <a:srgbClr val="272525"/>
              </a:solidFill>
              <a:latin typeface="Montserrat" pitchFamily="34" charset="0"/>
              <a:ea typeface="Montserrat" pitchFamily="34" charset="-122"/>
              <a:cs typeface="Montserrat" pitchFamily="34" charset="-120"/>
            </a:endParaRPr>
          </a:p>
        </p:txBody>
      </p:sp>
      <p:sp>
        <p:nvSpPr>
          <p:cNvPr id="20" name="Shape 2"/>
          <p:cNvSpPr/>
          <p:nvPr/>
        </p:nvSpPr>
        <p:spPr>
          <a:xfrm>
            <a:off x="3248017" y="5496252"/>
            <a:ext cx="5799893" cy="1635562"/>
          </a:xfrm>
          <a:prstGeom prst="roundRect">
            <a:avLst>
              <a:gd name="adj" fmla="val 8151"/>
            </a:avLst>
          </a:prstGeom>
          <a:noFill/>
          <a:ln w="38100">
            <a:solidFill>
              <a:schemeClr val="accent1">
                <a:lumMod val="75000"/>
              </a:schemeClr>
            </a:solidFill>
          </a:ln>
          <a:scene3d>
            <a:camera prst="orthographicFront"/>
            <a:lightRig rig="threePt" dir="t"/>
          </a:scene3d>
          <a:sp3d>
            <a:bevelT w="139700" prst="cross"/>
          </a:sp3d>
        </p:spPr>
      </p:sp>
      <p:sp>
        <p:nvSpPr>
          <p:cNvPr id="21" name="Text 5"/>
          <p:cNvSpPr/>
          <p:nvPr/>
        </p:nvSpPr>
        <p:spPr>
          <a:xfrm>
            <a:off x="1468814" y="4210764"/>
            <a:ext cx="559907" cy="395645"/>
          </a:xfrm>
          <a:prstGeom prst="rect">
            <a:avLst/>
          </a:prstGeom>
          <a:noFill/>
          <a:ln>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1</a:t>
            </a:r>
          </a:p>
        </p:txBody>
      </p:sp>
      <p:sp>
        <p:nvSpPr>
          <p:cNvPr id="22" name="Text 5"/>
          <p:cNvSpPr/>
          <p:nvPr/>
        </p:nvSpPr>
        <p:spPr>
          <a:xfrm>
            <a:off x="2294234" y="6671492"/>
            <a:ext cx="559907" cy="395645"/>
          </a:xfrm>
          <a:prstGeom prst="rect">
            <a:avLst/>
          </a:prstGeom>
          <a:noFill/>
          <a:ln>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2</a:t>
            </a:r>
          </a:p>
        </p:txBody>
      </p:sp>
      <p:pic>
        <p:nvPicPr>
          <p:cNvPr id="23" name="Image 1" descr="preencoded.png"/>
          <p:cNvPicPr>
            <a:picLocks noChangeAspect="1"/>
          </p:cNvPicPr>
          <p:nvPr/>
        </p:nvPicPr>
        <p:blipFill>
          <a:blip r:embed="rId4"/>
          <a:stretch>
            <a:fillRect/>
          </a:stretch>
        </p:blipFill>
        <p:spPr>
          <a:xfrm>
            <a:off x="10600841" y="0"/>
            <a:ext cx="4029559"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791408" y="747593"/>
            <a:ext cx="5276493" cy="659606"/>
          </a:xfrm>
          <a:prstGeom prst="rect">
            <a:avLst/>
          </a:prstGeom>
          <a:noFill/>
          <a:ln/>
        </p:spPr>
        <p:txBody>
          <a:bodyPr wrap="none" rtlCol="0" anchor="t"/>
          <a:lstStyle/>
          <a:p>
            <a:pPr marL="0" indent="0">
              <a:lnSpc>
                <a:spcPts val="5193"/>
              </a:lnSpc>
              <a:buNone/>
            </a:pPr>
            <a:r>
              <a:rPr lang="en-US" sz="4155" b="1" dirty="0">
                <a:solidFill>
                  <a:srgbClr val="396AF1"/>
                </a:solidFill>
                <a:latin typeface="Barlow" pitchFamily="34" charset="0"/>
                <a:ea typeface="Barlow" pitchFamily="34" charset="-122"/>
                <a:cs typeface="Barlow" pitchFamily="34" charset="-120"/>
              </a:rPr>
              <a:t>COLUMNS TO FILL</a:t>
            </a:r>
            <a:endParaRPr lang="en-US" sz="4155" dirty="0"/>
          </a:p>
        </p:txBody>
      </p:sp>
      <p:sp>
        <p:nvSpPr>
          <p:cNvPr id="6" name="Shape 2"/>
          <p:cNvSpPr/>
          <p:nvPr/>
        </p:nvSpPr>
        <p:spPr>
          <a:xfrm>
            <a:off x="1060609" y="1723787"/>
            <a:ext cx="94893" cy="5758220"/>
          </a:xfrm>
          <a:prstGeom prst="roundRect">
            <a:avLst>
              <a:gd name="adj" fmla="val 133452"/>
            </a:avLst>
          </a:prstGeom>
          <a:solidFill>
            <a:srgbClr val="EEEFF5"/>
          </a:solidFill>
          <a:ln/>
        </p:spPr>
      </p:sp>
      <p:sp>
        <p:nvSpPr>
          <p:cNvPr id="7" name="Shape 3"/>
          <p:cNvSpPr/>
          <p:nvPr/>
        </p:nvSpPr>
        <p:spPr>
          <a:xfrm>
            <a:off x="1345406" y="2078534"/>
            <a:ext cx="738664" cy="94893"/>
          </a:xfrm>
          <a:prstGeom prst="roundRect">
            <a:avLst>
              <a:gd name="adj" fmla="val 133452"/>
            </a:avLst>
          </a:prstGeom>
          <a:solidFill>
            <a:srgbClr val="EEEFF5"/>
          </a:solidFill>
          <a:ln/>
        </p:spPr>
      </p:sp>
      <p:sp>
        <p:nvSpPr>
          <p:cNvPr id="8" name="Shape 4"/>
          <p:cNvSpPr/>
          <p:nvPr/>
        </p:nvSpPr>
        <p:spPr>
          <a:xfrm>
            <a:off x="870585" y="1888688"/>
            <a:ext cx="474821" cy="474821"/>
          </a:xfrm>
          <a:prstGeom prst="roundRect">
            <a:avLst>
              <a:gd name="adj" fmla="val 26670"/>
            </a:avLst>
          </a:prstGeom>
          <a:solidFill>
            <a:srgbClr val="EEEFF5"/>
          </a:solidFill>
          <a:ln/>
        </p:spPr>
      </p:sp>
      <p:sp>
        <p:nvSpPr>
          <p:cNvPr id="9" name="Text 5"/>
          <p:cNvSpPr/>
          <p:nvPr/>
        </p:nvSpPr>
        <p:spPr>
          <a:xfrm>
            <a:off x="1051916" y="1912719"/>
            <a:ext cx="559907" cy="395645"/>
          </a:xfrm>
          <a:prstGeom prst="rect">
            <a:avLst/>
          </a:prstGeom>
          <a:noFill/>
          <a:ln/>
        </p:spPr>
        <p:txBody>
          <a:bodyPr wrap="none" rtlCol="0" anchor="t"/>
          <a:lstStyle/>
          <a:p>
            <a:pPr marL="0" indent="0" algn="ctr">
              <a:lnSpc>
                <a:spcPts val="3116"/>
              </a:lnSpc>
              <a:buNone/>
            </a:pPr>
            <a:r>
              <a:rPr lang="en-US" sz="2493" b="1" dirty="0">
                <a:solidFill>
                  <a:srgbClr val="396AF1"/>
                </a:solidFill>
                <a:latin typeface="Barlow" pitchFamily="34" charset="0"/>
                <a:ea typeface="Barlow" pitchFamily="34" charset="-122"/>
                <a:cs typeface="Barlow" pitchFamily="34" charset="-120"/>
              </a:rPr>
              <a:t>1</a:t>
            </a:r>
            <a:endParaRPr lang="en-US" sz="2493" dirty="0"/>
          </a:p>
        </p:txBody>
      </p:sp>
      <p:sp>
        <p:nvSpPr>
          <p:cNvPr id="10" name="Text 6"/>
          <p:cNvSpPr/>
          <p:nvPr/>
        </p:nvSpPr>
        <p:spPr>
          <a:xfrm>
            <a:off x="2268736" y="1934766"/>
            <a:ext cx="2903696" cy="329803"/>
          </a:xfrm>
          <a:prstGeom prst="rect">
            <a:avLst/>
          </a:prstGeom>
          <a:noFill/>
          <a:ln/>
        </p:spPr>
        <p:txBody>
          <a:bodyPr wrap="none" rtlCol="0" anchor="t"/>
          <a:lstStyle/>
          <a:p>
            <a:pPr marL="0" indent="0" algn="l">
              <a:lnSpc>
                <a:spcPts val="2597"/>
              </a:lnSpc>
              <a:buNone/>
            </a:pPr>
            <a:r>
              <a:rPr lang="en-US" sz="2077" b="1" dirty="0">
                <a:latin typeface="Barlow" pitchFamily="34" charset="0"/>
                <a:ea typeface="Barlow" pitchFamily="34" charset="-122"/>
                <a:cs typeface="Barlow" pitchFamily="34" charset="-120"/>
              </a:rPr>
              <a:t>Identify Missing Columns</a:t>
            </a:r>
            <a:endParaRPr lang="en-US" sz="2077" dirty="0"/>
          </a:p>
        </p:txBody>
      </p:sp>
      <p:sp>
        <p:nvSpPr>
          <p:cNvPr id="11" name="Text 7"/>
          <p:cNvSpPr/>
          <p:nvPr/>
        </p:nvSpPr>
        <p:spPr>
          <a:xfrm>
            <a:off x="2268736" y="2391132"/>
            <a:ext cx="7912656" cy="675323"/>
          </a:xfrm>
          <a:prstGeom prst="rect">
            <a:avLst/>
          </a:prstGeom>
          <a:noFill/>
          <a:ln/>
        </p:spPr>
        <p:txBody>
          <a:bodyPr wrap="square" rtlCol="0" anchor="t"/>
          <a:lstStyle/>
          <a:p>
            <a:pPr marL="0" indent="0" algn="l">
              <a:lnSpc>
                <a:spcPts val="2659"/>
              </a:lnSpc>
              <a:buNone/>
            </a:pPr>
            <a:r>
              <a:rPr lang="en-US" sz="1662" dirty="0">
                <a:solidFill>
                  <a:srgbClr val="272525"/>
                </a:solidFill>
                <a:latin typeface="Montserrat" pitchFamily="34" charset="0"/>
                <a:ea typeface="Montserrat" pitchFamily="34" charset="-122"/>
                <a:cs typeface="Montserrat" pitchFamily="34" charset="-120"/>
              </a:rPr>
              <a:t>Begin by identifying the columns with missing data that need to be filled. This step is crucial for ensuring the completeness of the dataset.</a:t>
            </a:r>
            <a:endParaRPr lang="en-US" sz="1662" dirty="0"/>
          </a:p>
        </p:txBody>
      </p:sp>
      <p:sp>
        <p:nvSpPr>
          <p:cNvPr id="12" name="Shape 8"/>
          <p:cNvSpPr/>
          <p:nvPr/>
        </p:nvSpPr>
        <p:spPr>
          <a:xfrm>
            <a:off x="1345406" y="3843159"/>
            <a:ext cx="738664" cy="94893"/>
          </a:xfrm>
          <a:prstGeom prst="roundRect">
            <a:avLst>
              <a:gd name="adj" fmla="val 133452"/>
            </a:avLst>
          </a:prstGeom>
          <a:solidFill>
            <a:srgbClr val="EEEFF5"/>
          </a:solidFill>
          <a:ln/>
        </p:spPr>
      </p:sp>
      <p:sp>
        <p:nvSpPr>
          <p:cNvPr id="13" name="Shape 9"/>
          <p:cNvSpPr/>
          <p:nvPr/>
        </p:nvSpPr>
        <p:spPr>
          <a:xfrm>
            <a:off x="870585" y="3653314"/>
            <a:ext cx="474821" cy="474821"/>
          </a:xfrm>
          <a:prstGeom prst="roundRect">
            <a:avLst>
              <a:gd name="adj" fmla="val 26670"/>
            </a:avLst>
          </a:prstGeom>
          <a:solidFill>
            <a:srgbClr val="EEEFF5"/>
          </a:solidFill>
          <a:ln/>
        </p:spPr>
      </p:sp>
      <p:sp>
        <p:nvSpPr>
          <p:cNvPr id="14" name="Text 10"/>
          <p:cNvSpPr/>
          <p:nvPr/>
        </p:nvSpPr>
        <p:spPr>
          <a:xfrm>
            <a:off x="1019294" y="3692843"/>
            <a:ext cx="177284" cy="395645"/>
          </a:xfrm>
          <a:prstGeom prst="rect">
            <a:avLst/>
          </a:prstGeom>
          <a:noFill/>
          <a:ln/>
        </p:spPr>
        <p:txBody>
          <a:bodyPr wrap="none" rtlCol="0" anchor="t"/>
          <a:lstStyle/>
          <a:p>
            <a:pPr marL="0" indent="0" algn="ctr">
              <a:lnSpc>
                <a:spcPts val="3116"/>
              </a:lnSpc>
              <a:buNone/>
            </a:pPr>
            <a:r>
              <a:rPr lang="en-US" sz="2493" b="1" dirty="0">
                <a:solidFill>
                  <a:srgbClr val="396AF1"/>
                </a:solidFill>
                <a:latin typeface="Barlow" pitchFamily="34" charset="0"/>
                <a:ea typeface="Barlow" pitchFamily="34" charset="-122"/>
                <a:cs typeface="Barlow" pitchFamily="34" charset="-120"/>
              </a:rPr>
              <a:t>2</a:t>
            </a:r>
            <a:endParaRPr lang="en-US" sz="2493" dirty="0"/>
          </a:p>
        </p:txBody>
      </p:sp>
      <p:sp>
        <p:nvSpPr>
          <p:cNvPr id="15" name="Text 11"/>
          <p:cNvSpPr/>
          <p:nvPr/>
        </p:nvSpPr>
        <p:spPr>
          <a:xfrm>
            <a:off x="2268736" y="3699391"/>
            <a:ext cx="3135154" cy="329803"/>
          </a:xfrm>
          <a:prstGeom prst="rect">
            <a:avLst/>
          </a:prstGeom>
          <a:noFill/>
          <a:ln/>
        </p:spPr>
        <p:txBody>
          <a:bodyPr wrap="none" rtlCol="0" anchor="t"/>
          <a:lstStyle/>
          <a:p>
            <a:pPr marL="0" indent="0" algn="l">
              <a:lnSpc>
                <a:spcPts val="2597"/>
              </a:lnSpc>
              <a:buNone/>
            </a:pPr>
            <a:r>
              <a:rPr lang="en-US" sz="2077" b="1" dirty="0">
                <a:latin typeface="Barlow" pitchFamily="34" charset="0"/>
                <a:ea typeface="Barlow" pitchFamily="34" charset="-122"/>
                <a:cs typeface="Barlow" pitchFamily="34" charset="-120"/>
              </a:rPr>
              <a:t>Assess Data Requirements</a:t>
            </a:r>
            <a:endParaRPr lang="en-US" sz="2077" dirty="0"/>
          </a:p>
        </p:txBody>
      </p:sp>
      <p:sp>
        <p:nvSpPr>
          <p:cNvPr id="16" name="Text 12"/>
          <p:cNvSpPr/>
          <p:nvPr/>
        </p:nvSpPr>
        <p:spPr>
          <a:xfrm>
            <a:off x="2268736" y="4155757"/>
            <a:ext cx="7912656" cy="1012984"/>
          </a:xfrm>
          <a:prstGeom prst="rect">
            <a:avLst/>
          </a:prstGeom>
          <a:noFill/>
          <a:ln/>
        </p:spPr>
        <p:txBody>
          <a:bodyPr wrap="square" rtlCol="0" anchor="t"/>
          <a:lstStyle/>
          <a:p>
            <a:pPr marL="0" indent="0" algn="l">
              <a:lnSpc>
                <a:spcPts val="2659"/>
              </a:lnSpc>
              <a:buNone/>
            </a:pPr>
            <a:r>
              <a:rPr lang="en-US" sz="1662" dirty="0">
                <a:solidFill>
                  <a:srgbClr val="272525"/>
                </a:solidFill>
                <a:latin typeface="Montserrat" pitchFamily="34" charset="0"/>
                <a:ea typeface="Montserrat" pitchFamily="34" charset="-122"/>
                <a:cs typeface="Montserrat" pitchFamily="34" charset="-120"/>
              </a:rPr>
              <a:t>Next, assess the specific data requirements for each column to determine the appropriate filling method. Understanding the nature of the missing data is essential for accurate filling.</a:t>
            </a:r>
            <a:endParaRPr lang="en-US" sz="1662" dirty="0"/>
          </a:p>
        </p:txBody>
      </p:sp>
      <p:sp>
        <p:nvSpPr>
          <p:cNvPr id="17" name="Shape 13"/>
          <p:cNvSpPr/>
          <p:nvPr/>
        </p:nvSpPr>
        <p:spPr>
          <a:xfrm>
            <a:off x="1345406" y="5945445"/>
            <a:ext cx="738664" cy="94893"/>
          </a:xfrm>
          <a:prstGeom prst="roundRect">
            <a:avLst>
              <a:gd name="adj" fmla="val 133452"/>
            </a:avLst>
          </a:prstGeom>
          <a:solidFill>
            <a:srgbClr val="EEEFF5"/>
          </a:solidFill>
          <a:ln/>
        </p:spPr>
      </p:sp>
      <p:sp>
        <p:nvSpPr>
          <p:cNvPr id="18" name="Shape 14"/>
          <p:cNvSpPr/>
          <p:nvPr/>
        </p:nvSpPr>
        <p:spPr>
          <a:xfrm>
            <a:off x="870585" y="5755600"/>
            <a:ext cx="474821" cy="474821"/>
          </a:xfrm>
          <a:prstGeom prst="roundRect">
            <a:avLst>
              <a:gd name="adj" fmla="val 26670"/>
            </a:avLst>
          </a:prstGeom>
          <a:solidFill>
            <a:srgbClr val="EEEFF5"/>
          </a:solidFill>
          <a:ln/>
        </p:spPr>
      </p:sp>
      <p:sp>
        <p:nvSpPr>
          <p:cNvPr id="19" name="Text 15"/>
          <p:cNvSpPr/>
          <p:nvPr/>
        </p:nvSpPr>
        <p:spPr>
          <a:xfrm>
            <a:off x="1022509" y="5795129"/>
            <a:ext cx="170974" cy="395645"/>
          </a:xfrm>
          <a:prstGeom prst="rect">
            <a:avLst/>
          </a:prstGeom>
          <a:noFill/>
          <a:ln/>
        </p:spPr>
        <p:txBody>
          <a:bodyPr wrap="none" rtlCol="0" anchor="t"/>
          <a:lstStyle/>
          <a:p>
            <a:pPr marL="0" indent="0" algn="ctr">
              <a:lnSpc>
                <a:spcPts val="3116"/>
              </a:lnSpc>
              <a:buNone/>
            </a:pPr>
            <a:r>
              <a:rPr lang="en-US" sz="2493" b="1" dirty="0">
                <a:solidFill>
                  <a:srgbClr val="396AF1"/>
                </a:solidFill>
                <a:latin typeface="Barlow" pitchFamily="34" charset="0"/>
                <a:ea typeface="Barlow" pitchFamily="34" charset="-122"/>
                <a:cs typeface="Barlow" pitchFamily="34" charset="-120"/>
              </a:rPr>
              <a:t>3</a:t>
            </a:r>
            <a:endParaRPr lang="en-US" sz="2493" dirty="0"/>
          </a:p>
        </p:txBody>
      </p:sp>
      <p:sp>
        <p:nvSpPr>
          <p:cNvPr id="20" name="Text 16"/>
          <p:cNvSpPr/>
          <p:nvPr/>
        </p:nvSpPr>
        <p:spPr>
          <a:xfrm>
            <a:off x="2268736" y="5801678"/>
            <a:ext cx="3404473" cy="329803"/>
          </a:xfrm>
          <a:prstGeom prst="rect">
            <a:avLst/>
          </a:prstGeom>
          <a:noFill/>
          <a:ln/>
        </p:spPr>
        <p:txBody>
          <a:bodyPr wrap="none" rtlCol="0" anchor="t"/>
          <a:lstStyle/>
          <a:p>
            <a:pPr marL="0" indent="0" algn="l">
              <a:lnSpc>
                <a:spcPts val="2597"/>
              </a:lnSpc>
              <a:buNone/>
            </a:pPr>
            <a:r>
              <a:rPr lang="en-US" sz="2077" b="1" dirty="0">
                <a:latin typeface="Barlow" pitchFamily="34" charset="0"/>
                <a:ea typeface="Barlow" pitchFamily="34" charset="-122"/>
                <a:cs typeface="Barlow" pitchFamily="34" charset="-120"/>
              </a:rPr>
              <a:t>Implement Filling Techniques</a:t>
            </a:r>
            <a:endParaRPr lang="en-US" sz="2077" dirty="0"/>
          </a:p>
        </p:txBody>
      </p:sp>
      <p:sp>
        <p:nvSpPr>
          <p:cNvPr id="21" name="Text 17"/>
          <p:cNvSpPr/>
          <p:nvPr/>
        </p:nvSpPr>
        <p:spPr>
          <a:xfrm>
            <a:off x="2268736" y="6258044"/>
            <a:ext cx="7912656" cy="1012984"/>
          </a:xfrm>
          <a:prstGeom prst="rect">
            <a:avLst/>
          </a:prstGeom>
          <a:noFill/>
          <a:ln/>
        </p:spPr>
        <p:txBody>
          <a:bodyPr wrap="square" rtlCol="0" anchor="t"/>
          <a:lstStyle/>
          <a:p>
            <a:pPr marL="0" indent="0" algn="l">
              <a:lnSpc>
                <a:spcPts val="2659"/>
              </a:lnSpc>
              <a:buNone/>
            </a:pPr>
            <a:r>
              <a:rPr lang="en-US" sz="1662" dirty="0">
                <a:solidFill>
                  <a:srgbClr val="272525"/>
                </a:solidFill>
                <a:latin typeface="Montserrat" pitchFamily="34" charset="0"/>
                <a:ea typeface="Montserrat" pitchFamily="34" charset="-122"/>
                <a:cs typeface="Montserrat" pitchFamily="34" charset="-120"/>
              </a:rPr>
              <a:t>Finally, implement suitable techniques to fill the missing columns, ensuring that the integrity and quality of the data are maintained throughout the process.</a:t>
            </a:r>
            <a:endParaRPr lang="en-US" sz="1662"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5007695" y="893883"/>
            <a:ext cx="5276493" cy="659606"/>
          </a:xfrm>
          <a:prstGeom prst="rect">
            <a:avLst/>
          </a:prstGeom>
          <a:noFill/>
          <a:ln/>
        </p:spPr>
        <p:txBody>
          <a:bodyPr wrap="none" rtlCol="0" anchor="t"/>
          <a:lstStyle/>
          <a:p>
            <a:pPr marL="0" indent="0">
              <a:lnSpc>
                <a:spcPts val="5193"/>
              </a:lnSpc>
              <a:buNone/>
            </a:pPr>
            <a:r>
              <a:rPr lang="en-US" sz="4155" b="1" dirty="0">
                <a:solidFill>
                  <a:srgbClr val="396AF1"/>
                </a:solidFill>
                <a:latin typeface="Barlow" pitchFamily="34" charset="0"/>
                <a:ea typeface="Barlow" pitchFamily="34" charset="-122"/>
                <a:cs typeface="Barlow" pitchFamily="34" charset="-120"/>
              </a:rPr>
              <a:t>DATA CLEANSING</a:t>
            </a:r>
            <a:endParaRPr lang="en-US" sz="4155" dirty="0"/>
          </a:p>
        </p:txBody>
      </p:sp>
      <p:sp>
        <p:nvSpPr>
          <p:cNvPr id="9" name="Text 5"/>
          <p:cNvSpPr/>
          <p:nvPr/>
        </p:nvSpPr>
        <p:spPr>
          <a:xfrm>
            <a:off x="1301969" y="2957634"/>
            <a:ext cx="559907" cy="395645"/>
          </a:xfrm>
          <a:prstGeom prst="rect">
            <a:avLst/>
          </a:prstGeom>
          <a:solidFill>
            <a:schemeClr val="accent1">
              <a:lumMod val="40000"/>
              <a:lumOff val="60000"/>
            </a:schemeClr>
          </a:solidFill>
          <a:ln>
            <a:solidFill>
              <a:schemeClr val="tx1"/>
            </a:solidFill>
          </a:ln>
        </p:spPr>
        <p:txBody>
          <a:bodyPr wrap="none" rtlCol="0" anchor="t"/>
          <a:lstStyle/>
          <a:p>
            <a:pPr marL="0" indent="0" algn="ctr">
              <a:lnSpc>
                <a:spcPts val="3116"/>
              </a:lnSpc>
              <a:buNone/>
            </a:pPr>
            <a:r>
              <a:rPr lang="en-US" sz="2493" b="1" dirty="0">
                <a:solidFill>
                  <a:srgbClr val="396AF1"/>
                </a:solidFill>
                <a:latin typeface="Barlow" pitchFamily="34" charset="0"/>
                <a:ea typeface="Barlow" pitchFamily="34" charset="-122"/>
                <a:cs typeface="Barlow" pitchFamily="34" charset="-120"/>
              </a:rPr>
              <a:t>1</a:t>
            </a:r>
            <a:endParaRPr lang="en-US" sz="2493" dirty="0"/>
          </a:p>
        </p:txBody>
      </p:sp>
      <p:sp>
        <p:nvSpPr>
          <p:cNvPr id="11" name="Text 7"/>
          <p:cNvSpPr/>
          <p:nvPr/>
        </p:nvSpPr>
        <p:spPr>
          <a:xfrm>
            <a:off x="5727302" y="1593175"/>
            <a:ext cx="7386708" cy="631091"/>
          </a:xfrm>
          <a:prstGeom prst="rect">
            <a:avLst/>
          </a:prstGeom>
          <a:noFill/>
          <a:ln/>
        </p:spPr>
        <p:txBody>
          <a:bodyPr wrap="square" rtlCol="0" anchor="t"/>
          <a:lstStyle/>
          <a:p>
            <a:pPr>
              <a:lnSpc>
                <a:spcPts val="2798"/>
              </a:lnSpc>
            </a:pPr>
            <a:r>
              <a:rPr lang="en-US" sz="1662" dirty="0">
                <a:solidFill>
                  <a:srgbClr val="272525"/>
                </a:solidFill>
                <a:latin typeface="Montserrat" pitchFamily="34" charset="0"/>
                <a:ea typeface="Montserrat" pitchFamily="34" charset="-122"/>
                <a:cs typeface="Montserrat" pitchFamily="34" charset="-120"/>
              </a:rPr>
              <a:t>This provides details about the percentage of missing values.</a:t>
            </a:r>
            <a:endParaRPr lang="en-US" sz="1662" dirty="0"/>
          </a:p>
        </p:txBody>
      </p:sp>
      <p:sp>
        <p:nvSpPr>
          <p:cNvPr id="12" name="Shape 8"/>
          <p:cNvSpPr/>
          <p:nvPr/>
        </p:nvSpPr>
        <p:spPr>
          <a:xfrm>
            <a:off x="1345406" y="3843159"/>
            <a:ext cx="738664" cy="94893"/>
          </a:xfrm>
          <a:prstGeom prst="roundRect">
            <a:avLst>
              <a:gd name="adj" fmla="val 133452"/>
            </a:avLst>
          </a:prstGeom>
          <a:solidFill>
            <a:srgbClr val="EEEFF5"/>
          </a:solidFill>
          <a:ln/>
        </p:spPr>
      </p:sp>
      <p:sp>
        <p:nvSpPr>
          <p:cNvPr id="13" name="Shape 9"/>
          <p:cNvSpPr/>
          <p:nvPr/>
        </p:nvSpPr>
        <p:spPr>
          <a:xfrm>
            <a:off x="870585" y="3653314"/>
            <a:ext cx="474821" cy="474821"/>
          </a:xfrm>
          <a:prstGeom prst="roundRect">
            <a:avLst>
              <a:gd name="adj" fmla="val 26670"/>
            </a:avLst>
          </a:prstGeom>
          <a:solidFill>
            <a:srgbClr val="EEEFF5"/>
          </a:solidFill>
          <a:ln/>
        </p:spPr>
      </p:sp>
      <p:sp>
        <p:nvSpPr>
          <p:cNvPr id="17" name="Shape 13"/>
          <p:cNvSpPr/>
          <p:nvPr/>
        </p:nvSpPr>
        <p:spPr>
          <a:xfrm>
            <a:off x="1345406" y="5945445"/>
            <a:ext cx="738664" cy="94893"/>
          </a:xfrm>
          <a:prstGeom prst="roundRect">
            <a:avLst>
              <a:gd name="adj" fmla="val 133452"/>
            </a:avLst>
          </a:prstGeom>
          <a:solidFill>
            <a:srgbClr val="EEEFF5"/>
          </a:solidFill>
          <a:ln/>
        </p:spPr>
      </p:sp>
      <p:sp>
        <p:nvSpPr>
          <p:cNvPr id="18" name="Shape 14"/>
          <p:cNvSpPr/>
          <p:nvPr/>
        </p:nvSpPr>
        <p:spPr>
          <a:xfrm>
            <a:off x="870585" y="5755600"/>
            <a:ext cx="474821" cy="474821"/>
          </a:xfrm>
          <a:prstGeom prst="roundRect">
            <a:avLst>
              <a:gd name="adj" fmla="val 26670"/>
            </a:avLst>
          </a:prstGeom>
          <a:solidFill>
            <a:srgbClr val="EEEFF5"/>
          </a:solidFill>
          <a:ln/>
        </p:spPr>
      </p:sp>
      <p:sp>
        <p:nvSpPr>
          <p:cNvPr id="25" name="TextBox 24"/>
          <p:cNvSpPr txBox="1"/>
          <p:nvPr/>
        </p:nvSpPr>
        <p:spPr>
          <a:xfrm>
            <a:off x="2471527" y="5694199"/>
            <a:ext cx="1146468" cy="361637"/>
          </a:xfrm>
          <a:prstGeom prst="rect">
            <a:avLst/>
          </a:prstGeom>
          <a:no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Columns</a:t>
            </a:r>
          </a:p>
        </p:txBody>
      </p:sp>
      <p:sp>
        <p:nvSpPr>
          <p:cNvPr id="28" name="TextBox 27"/>
          <p:cNvSpPr txBox="1"/>
          <p:nvPr/>
        </p:nvSpPr>
        <p:spPr>
          <a:xfrm>
            <a:off x="2774197" y="6402114"/>
            <a:ext cx="535724" cy="422552"/>
          </a:xfrm>
          <a:prstGeom prst="rect">
            <a:avLst/>
          </a:prstGeom>
          <a:noFill/>
          <a:ln/>
        </p:spPr>
        <p:txBody>
          <a:bodyPr wrap="none" rtlCol="0">
            <a:spAutoFit/>
          </a:bodyPr>
          <a:lstStyle/>
          <a:p>
            <a:pPr>
              <a:lnSpc>
                <a:spcPts val="2798"/>
              </a:lnSpc>
            </a:pPr>
            <a:r>
              <a:rPr lang="en-US" sz="1662" dirty="0">
                <a:solidFill>
                  <a:srgbClr val="272525"/>
                </a:solidFill>
                <a:latin typeface="Montserrat" pitchFamily="34" charset="0"/>
                <a:ea typeface="Montserrat" pitchFamily="34" charset="-122"/>
                <a:cs typeface="Montserrat" pitchFamily="34" charset="-120"/>
              </a:rPr>
              <a:t>122</a:t>
            </a:r>
          </a:p>
        </p:txBody>
      </p:sp>
      <p:pic>
        <p:nvPicPr>
          <p:cNvPr id="20" name="Image 1" descr="preencoded.png"/>
          <p:cNvPicPr>
            <a:picLocks noChangeAspect="1"/>
          </p:cNvPicPr>
          <p:nvPr/>
        </p:nvPicPr>
        <p:blipFill>
          <a:blip r:embed="rId4"/>
          <a:stretch>
            <a:fillRect/>
          </a:stretch>
        </p:blipFill>
        <p:spPr>
          <a:xfrm>
            <a:off x="1" y="0"/>
            <a:ext cx="4378950" cy="8229600"/>
          </a:xfrm>
          <a:prstGeom prst="rect">
            <a:avLst/>
          </a:prstGeom>
        </p:spPr>
      </p:pic>
      <p:graphicFrame>
        <p:nvGraphicFramePr>
          <p:cNvPr id="22" name="Chart 21"/>
          <p:cNvGraphicFramePr/>
          <p:nvPr/>
        </p:nvGraphicFramePr>
        <p:xfrm>
          <a:off x="5007695" y="2015986"/>
          <a:ext cx="9023685" cy="4808680"/>
        </p:xfrm>
        <a:graphic>
          <a:graphicData uri="http://schemas.openxmlformats.org/drawingml/2006/chart">
            <c:chart xmlns:c="http://schemas.openxmlformats.org/drawingml/2006/chart" xmlns:r="http://schemas.openxmlformats.org/officeDocument/2006/relationships" r:id="rId5"/>
          </a:graphicData>
        </a:graphic>
      </p:graphicFrame>
      <p:sp>
        <p:nvSpPr>
          <p:cNvPr id="21" name="TextBox 20"/>
          <p:cNvSpPr txBox="1"/>
          <p:nvPr/>
        </p:nvSpPr>
        <p:spPr>
          <a:xfrm>
            <a:off x="5023193" y="7017449"/>
            <a:ext cx="9045189" cy="923330"/>
          </a:xfrm>
          <a:prstGeom prst="rect">
            <a:avLst/>
          </a:prstGeom>
          <a:solidFill>
            <a:schemeClr val="accent1">
              <a:lumMod val="40000"/>
              <a:lumOff val="60000"/>
            </a:schemeClr>
          </a:solidFill>
          <a:ln w="38100">
            <a:solidFill>
              <a:schemeClr val="accent1">
                <a:lumMod val="75000"/>
              </a:schemeClr>
            </a:solidFill>
          </a:ln>
          <a:scene3d>
            <a:camera prst="orthographicFront"/>
            <a:lightRig rig="threePt" dir="t"/>
          </a:scene3d>
          <a:sp3d>
            <a:bevelT w="114300" prst="hardEdge"/>
          </a:sp3d>
        </p:spPr>
        <p:txBody>
          <a:bodyPr wrap="square" rtlCol="0">
            <a:spAutoFit/>
          </a:bodyPr>
          <a:lstStyle/>
          <a:p>
            <a:r>
              <a:rPr lang="en-US" b="1" dirty="0">
                <a:latin typeface="Fraunces" pitchFamily="34" charset="0"/>
                <a:ea typeface="Fraunces" pitchFamily="34" charset="-122"/>
                <a:cs typeface="Fraunces" pitchFamily="34" charset="-120"/>
              </a:rPr>
              <a:t>Within our dataset of </a:t>
            </a:r>
            <a:r>
              <a:rPr lang="en-US" b="1" dirty="0">
                <a:solidFill>
                  <a:srgbClr val="FF0000"/>
                </a:solidFill>
                <a:latin typeface="Fraunces" pitchFamily="34" charset="0"/>
                <a:ea typeface="Fraunces" pitchFamily="34" charset="-122"/>
                <a:cs typeface="Fraunces" pitchFamily="34" charset="-120"/>
              </a:rPr>
              <a:t>47 </a:t>
            </a:r>
            <a:r>
              <a:rPr lang="en-US" b="1" dirty="0">
                <a:latin typeface="Fraunces" pitchFamily="34" charset="0"/>
                <a:ea typeface="Fraunces" pitchFamily="34" charset="-122"/>
                <a:cs typeface="Fraunces" pitchFamily="34" charset="-120"/>
              </a:rPr>
              <a:t>columns, 122 contain missing values </a:t>
            </a:r>
            <a:r>
              <a:rPr lang="en-US" b="1" dirty="0">
                <a:solidFill>
                  <a:srgbClr val="FF0000"/>
                </a:solidFill>
                <a:latin typeface="Fraunces" pitchFamily="34" charset="0"/>
                <a:ea typeface="Fraunces" pitchFamily="34" charset="-122"/>
                <a:cs typeface="Fraunces" pitchFamily="34" charset="-120"/>
              </a:rPr>
              <a:t>exceeding 30%</a:t>
            </a:r>
            <a:r>
              <a:rPr lang="en-US" b="1" dirty="0">
                <a:latin typeface="Fraunces" pitchFamily="34" charset="0"/>
                <a:ea typeface="Fraunces" pitchFamily="34" charset="-122"/>
                <a:cs typeface="Fraunces" pitchFamily="34" charset="-120"/>
              </a:rPr>
              <a:t>, removing these columns is advisable</a:t>
            </a:r>
            <a:r>
              <a:rPr lang="en-US" sz="1400" b="1" dirty="0">
                <a:latin typeface="Epilogue" pitchFamily="34" charset="0"/>
                <a:ea typeface="Epilogue" pitchFamily="34" charset="-122"/>
                <a:cs typeface="Epilogue" pitchFamily="34" charset="-120"/>
              </a:rPr>
              <a:t>.</a:t>
            </a:r>
          </a:p>
          <a:p>
            <a:endParaRPr lang="en-US" b="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833199" y="632257"/>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COLUMNS TO DROP</a:t>
            </a:r>
            <a:endParaRPr lang="en-US" sz="4374" dirty="0"/>
          </a:p>
        </p:txBody>
      </p:sp>
      <p:graphicFrame>
        <p:nvGraphicFramePr>
          <p:cNvPr id="10" name="Table 9"/>
          <p:cNvGraphicFramePr>
            <a:graphicFrameLocks noGrp="1"/>
          </p:cNvGraphicFramePr>
          <p:nvPr/>
        </p:nvGraphicFramePr>
        <p:xfrm>
          <a:off x="833199" y="1534336"/>
          <a:ext cx="13421566" cy="6515100"/>
        </p:xfrm>
        <a:graphic>
          <a:graphicData uri="http://schemas.openxmlformats.org/drawingml/2006/table">
            <a:tbl>
              <a:tblPr bandRow="1">
                <a:tableStyleId>{2D5ABB26-0587-4C30-8999-92F81FD0307C}</a:tableStyleId>
              </a:tblPr>
              <a:tblGrid>
                <a:gridCol w="3314797">
                  <a:extLst>
                    <a:ext uri="{9D8B030D-6E8A-4147-A177-3AD203B41FA5}">
                      <a16:colId xmlns:a16="http://schemas.microsoft.com/office/drawing/2014/main" val="20000"/>
                    </a:ext>
                  </a:extLst>
                </a:gridCol>
                <a:gridCol w="2607451">
                  <a:extLst>
                    <a:ext uri="{9D8B030D-6E8A-4147-A177-3AD203B41FA5}">
                      <a16:colId xmlns:a16="http://schemas.microsoft.com/office/drawing/2014/main" val="20001"/>
                    </a:ext>
                  </a:extLst>
                </a:gridCol>
                <a:gridCol w="2479730">
                  <a:extLst>
                    <a:ext uri="{9D8B030D-6E8A-4147-A177-3AD203B41FA5}">
                      <a16:colId xmlns:a16="http://schemas.microsoft.com/office/drawing/2014/main" val="20002"/>
                    </a:ext>
                  </a:extLst>
                </a:gridCol>
                <a:gridCol w="2417734">
                  <a:extLst>
                    <a:ext uri="{9D8B030D-6E8A-4147-A177-3AD203B41FA5}">
                      <a16:colId xmlns:a16="http://schemas.microsoft.com/office/drawing/2014/main" val="20003"/>
                    </a:ext>
                  </a:extLst>
                </a:gridCol>
                <a:gridCol w="2601854">
                  <a:extLst>
                    <a:ext uri="{9D8B030D-6E8A-4147-A177-3AD203B41FA5}">
                      <a16:colId xmlns:a16="http://schemas.microsoft.com/office/drawing/2014/main" val="20004"/>
                    </a:ext>
                  </a:extLst>
                </a:gridCol>
              </a:tblGrid>
              <a:tr h="863614">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OWN_CAR_AGE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ENTRANCES_MODE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FLOORSMAX_MODE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ENTRANCES_AVG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endParaRPr lang="en-US" sz="1750" b="1" kern="1200" dirty="0">
                        <a:solidFill>
                          <a:srgbClr val="272525"/>
                        </a:solidFill>
                        <a:latin typeface="Montserrat" pitchFamily="34" charset="0"/>
                        <a:ea typeface="Montserrat" pitchFamily="34" charset="-122"/>
                        <a:cs typeface="Montserrat" pitchFamily="34" charset="-120"/>
                      </a:endParaRPr>
                    </a:p>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FONDKAPARTMENT_MOD</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600775">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EXT_SOURCE_1</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COMMONAREA_MOD</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FLOORSMIN_MODE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YEARS_BUILD_MED</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HOUSETYPE_MODE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600775">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BASEMENTAREA_AVG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YEARS_BUILD_MODE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LANDAREA_MODE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FLOORSMAX_MEDI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TOTALAREA_MODE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600775">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YEARS_BEGINEXPLUATION_AVG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COMMONAREA_AVG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LIVINGAREA_MODE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FLOORSMIN_MEDI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WALLSMATERIAL_MODE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600775">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LIVINGAPARTMENTS_MODE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BASEMENTAREA_MODE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NONLIVINGAREA_MODE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COMMONAREA_MED</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EMERGENCYSTATE_MOD</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600775">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YEARS_BEGINEXPLUATION_MOD</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APARTMENTS_MODE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YEARS_BUILD_AVG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LANDAREA_MEDI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LIVINGAREA_MODE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600775">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NONLIVINGAPARTMENTS_MODE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NONLIVINGAREA_AVG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ELEVATORS_MEDI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FLOORSMAX_AVG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OCCUPATION_TYPE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600775">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YEARS_BEGINEXPLUATION_MEDI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LIVINGAPARTMENTS_AVG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ENTRANCES_MEDI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LIVINDAREA_MEDI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endParaRPr lang="en-US" sz="1750" b="1" kern="1200" dirty="0">
                        <a:solidFill>
                          <a:srgbClr val="272525"/>
                        </a:solidFill>
                        <a:latin typeface="Montserrat" pitchFamily="34" charset="0"/>
                        <a:ea typeface="Montserrat" pitchFamily="34" charset="-122"/>
                        <a:cs typeface="Montserrat" pitchFamily="34" charset="-120"/>
                      </a:endParaRP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600775">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LIVINGAPARTMENTS_MEDI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LANDAREA_AVG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APARTMENTS_MEDI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750" b="1" kern="1200" dirty="0">
                          <a:solidFill>
                            <a:srgbClr val="272525"/>
                          </a:solidFill>
                          <a:latin typeface="Montserrat" pitchFamily="34" charset="0"/>
                          <a:ea typeface="Montserrat" pitchFamily="34" charset="-122"/>
                          <a:cs typeface="Montserrat" pitchFamily="34" charset="-120"/>
                        </a:rPr>
                        <a:t>ELEVATORS_AVG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endParaRPr lang="en-US" sz="1750" b="1" kern="1200" dirty="0">
                        <a:solidFill>
                          <a:srgbClr val="272525"/>
                        </a:solidFill>
                        <a:latin typeface="Montserrat" pitchFamily="34" charset="0"/>
                        <a:ea typeface="Montserrat" pitchFamily="34" charset="-122"/>
                        <a:cs typeface="Montserrat" pitchFamily="34" charset="-120"/>
                      </a:endParaRP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600775">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NONLIVINGAPARTMENTS_MEDI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FLOORSMIN_AVG</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BASEMENTAREA_MEDI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r>
                        <a:rPr lang="en-US" sz="1750" b="1" kern="1200" dirty="0">
                          <a:solidFill>
                            <a:srgbClr val="272525"/>
                          </a:solidFill>
                          <a:latin typeface="Montserrat" pitchFamily="34" charset="0"/>
                          <a:ea typeface="Montserrat" pitchFamily="34" charset="-122"/>
                          <a:cs typeface="Montserrat" pitchFamily="34" charset="-120"/>
                        </a:rPr>
                        <a:t>NONLIVINGAREA_MEDI</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914354" rtl="0" eaLnBrk="1" latinLnBrk="0" hangingPunct="1"/>
                      <a:endParaRPr lang="en-US" sz="1750" b="1" kern="1200" dirty="0">
                        <a:solidFill>
                          <a:srgbClr val="272525"/>
                        </a:solidFill>
                        <a:latin typeface="Montserrat" pitchFamily="34" charset="0"/>
                        <a:ea typeface="Montserrat" pitchFamily="34" charset="-122"/>
                        <a:cs typeface="Montserrat" pitchFamily="34" charset="-120"/>
                      </a:endParaRP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w="38100">
            <a:solidFill>
              <a:schemeClr val="tx1"/>
            </a:solidFill>
          </a:ln>
        </p:spPr>
        <p:txBody>
          <a:bodyPr/>
          <a:lstStyle/>
          <a:p>
            <a:endParaRPr lang="en-US" dirty="0"/>
          </a:p>
        </p:txBody>
      </p:sp>
      <p:sp>
        <p:nvSpPr>
          <p:cNvPr id="5" name="Text 1"/>
          <p:cNvSpPr/>
          <p:nvPr/>
        </p:nvSpPr>
        <p:spPr>
          <a:xfrm>
            <a:off x="1707580" y="1523459"/>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DROP</a:t>
            </a:r>
            <a:endParaRPr lang="en-US" sz="4374" dirty="0"/>
          </a:p>
        </p:txBody>
      </p:sp>
      <p:sp>
        <p:nvSpPr>
          <p:cNvPr id="6" name="Shape 2"/>
          <p:cNvSpPr/>
          <p:nvPr/>
        </p:nvSpPr>
        <p:spPr>
          <a:xfrm>
            <a:off x="833199" y="3781782"/>
            <a:ext cx="388739" cy="388739"/>
          </a:xfrm>
          <a:prstGeom prst="roundRect">
            <a:avLst>
              <a:gd name="adj" fmla="val 34295"/>
            </a:avLst>
          </a:prstGeom>
          <a:solidFill>
            <a:srgbClr val="EEEFF5"/>
          </a:solidFill>
          <a:ln/>
        </p:spPr>
      </p:sp>
      <p:sp>
        <p:nvSpPr>
          <p:cNvPr id="9" name="Text 3"/>
          <p:cNvSpPr/>
          <p:nvPr/>
        </p:nvSpPr>
        <p:spPr>
          <a:xfrm>
            <a:off x="1707579" y="2833081"/>
            <a:ext cx="7126637"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Columns</a:t>
            </a:r>
            <a:endParaRPr lang="en-US" sz="2187" dirty="0"/>
          </a:p>
        </p:txBody>
      </p:sp>
      <p:sp>
        <p:nvSpPr>
          <p:cNvPr id="10" name="Text 3"/>
          <p:cNvSpPr/>
          <p:nvPr/>
        </p:nvSpPr>
        <p:spPr>
          <a:xfrm>
            <a:off x="8834217" y="2879575"/>
            <a:ext cx="4050982"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Rows</a:t>
            </a:r>
            <a:endParaRPr lang="en-US" sz="2187" dirty="0"/>
          </a:p>
        </p:txBody>
      </p:sp>
      <p:sp>
        <p:nvSpPr>
          <p:cNvPr id="14" name="Text 5"/>
          <p:cNvSpPr/>
          <p:nvPr/>
        </p:nvSpPr>
        <p:spPr>
          <a:xfrm>
            <a:off x="1022015" y="2735013"/>
            <a:ext cx="559907" cy="395645"/>
          </a:xfrm>
          <a:prstGeom prst="rect">
            <a:avLst/>
          </a:prstGeom>
          <a:noFill/>
          <a:ln>
            <a:noFill/>
          </a:ln>
        </p:spPr>
        <p:txBody>
          <a:bodyPr wrap="none" rtlCol="0" anchor="t"/>
          <a:lstStyle/>
          <a:p>
            <a:pPr indent="0" algn="ctr">
              <a:lnSpc>
                <a:spcPts val="3116"/>
              </a:lnSpc>
              <a:buNone/>
            </a:pPr>
            <a:r>
              <a:rPr lang="en-US" sz="2493" b="1" dirty="0">
                <a:solidFill>
                  <a:srgbClr val="396AF1"/>
                </a:solidFill>
                <a:latin typeface="Barlow" pitchFamily="34" charset="0"/>
                <a:ea typeface="Barlow" pitchFamily="34" charset="-122"/>
                <a:cs typeface="Barlow" pitchFamily="34" charset="-120"/>
              </a:rPr>
              <a:t>1</a:t>
            </a:r>
          </a:p>
        </p:txBody>
      </p:sp>
      <p:sp>
        <p:nvSpPr>
          <p:cNvPr id="15" name="Text 5"/>
          <p:cNvSpPr/>
          <p:nvPr/>
        </p:nvSpPr>
        <p:spPr>
          <a:xfrm>
            <a:off x="8010839" y="2784622"/>
            <a:ext cx="559907" cy="395645"/>
          </a:xfrm>
          <a:prstGeom prst="rect">
            <a:avLst/>
          </a:prstGeom>
          <a:noFill/>
          <a:ln>
            <a:noFill/>
          </a:ln>
        </p:spPr>
        <p:txBody>
          <a:bodyPr wrap="none" rtlCol="0" anchor="t"/>
          <a:lstStyle/>
          <a:p>
            <a:pPr indent="0" algn="ctr">
              <a:lnSpc>
                <a:spcPts val="3116"/>
              </a:lnSpc>
              <a:buNone/>
            </a:pPr>
            <a:r>
              <a:rPr lang="en-US" sz="2493" b="1" dirty="0">
                <a:solidFill>
                  <a:srgbClr val="396AF1"/>
                </a:solidFill>
                <a:latin typeface="Barlow" pitchFamily="34" charset="0"/>
                <a:ea typeface="Barlow" pitchFamily="34" charset="-122"/>
                <a:cs typeface="Barlow" pitchFamily="34" charset="-120"/>
              </a:rPr>
              <a:t>2</a:t>
            </a:r>
          </a:p>
        </p:txBody>
      </p:sp>
      <p:sp>
        <p:nvSpPr>
          <p:cNvPr id="16" name="Text 3"/>
          <p:cNvSpPr/>
          <p:nvPr/>
        </p:nvSpPr>
        <p:spPr>
          <a:xfrm>
            <a:off x="1707580" y="3304251"/>
            <a:ext cx="3453356" cy="2337132"/>
          </a:xfrm>
          <a:prstGeom prst="rect">
            <a:avLst/>
          </a:prstGeom>
          <a:noFill/>
          <a:ln/>
        </p:spPr>
        <p:txBody>
          <a:bodyPr wrap="none" rtlCol="0" anchor="t"/>
          <a:lstStyle/>
          <a:p>
            <a:pPr>
              <a:lnSpc>
                <a:spcPts val="2734"/>
              </a:lnSpc>
              <a:buFont typeface="Arial" pitchFamily="34" charset="0"/>
              <a:buChar char="•"/>
            </a:pPr>
            <a:r>
              <a:rPr lang="en-US" sz="1662" dirty="0">
                <a:solidFill>
                  <a:srgbClr val="272525"/>
                </a:solidFill>
                <a:latin typeface="Montserrat" pitchFamily="34" charset="0"/>
                <a:ea typeface="Montserrat" pitchFamily="34" charset="-122"/>
                <a:cs typeface="Montserrat" pitchFamily="34" charset="-120"/>
              </a:rPr>
              <a:t>  After a thorough review, we've </a:t>
            </a:r>
          </a:p>
          <a:p>
            <a:pPr>
              <a:lnSpc>
                <a:spcPts val="2734"/>
              </a:lnSpc>
            </a:pPr>
            <a:r>
              <a:rPr lang="en-US" sz="1662" dirty="0">
                <a:solidFill>
                  <a:srgbClr val="272525"/>
                </a:solidFill>
                <a:latin typeface="Montserrat" pitchFamily="34" charset="0"/>
                <a:ea typeface="Montserrat" pitchFamily="34" charset="-122"/>
                <a:cs typeface="Montserrat" pitchFamily="34" charset="-120"/>
              </a:rPr>
              <a:t>decided to drop an additional 25 </a:t>
            </a:r>
          </a:p>
          <a:p>
            <a:pPr>
              <a:lnSpc>
                <a:spcPts val="2734"/>
              </a:lnSpc>
            </a:pPr>
            <a:r>
              <a:rPr lang="en-US" sz="1662" dirty="0">
                <a:solidFill>
                  <a:srgbClr val="272525"/>
                </a:solidFill>
                <a:latin typeface="Montserrat" pitchFamily="34" charset="0"/>
                <a:ea typeface="Montserrat" pitchFamily="34" charset="-122"/>
                <a:cs typeface="Montserrat" pitchFamily="34" charset="-120"/>
              </a:rPr>
              <a:t>columns from the dataset. </a:t>
            </a:r>
          </a:p>
          <a:p>
            <a:pPr>
              <a:lnSpc>
                <a:spcPts val="2734"/>
              </a:lnSpc>
              <a:buFont typeface="Arial" pitchFamily="34" charset="0"/>
              <a:buChar char="•"/>
            </a:pPr>
            <a:r>
              <a:rPr lang="en-US" sz="1662" dirty="0">
                <a:solidFill>
                  <a:srgbClr val="272525"/>
                </a:solidFill>
                <a:latin typeface="Montserrat" pitchFamily="34" charset="0"/>
                <a:ea typeface="Montserrat" pitchFamily="34" charset="-122"/>
                <a:cs typeface="Montserrat" pitchFamily="34" charset="-120"/>
              </a:rPr>
              <a:t>  This enhances data integrity and</a:t>
            </a:r>
          </a:p>
          <a:p>
            <a:pPr>
              <a:lnSpc>
                <a:spcPts val="2734"/>
              </a:lnSpc>
            </a:pPr>
            <a:r>
              <a:rPr lang="en-US" sz="1662" dirty="0">
                <a:solidFill>
                  <a:srgbClr val="272525"/>
                </a:solidFill>
                <a:latin typeface="Montserrat" pitchFamily="34" charset="0"/>
                <a:ea typeface="Montserrat" pitchFamily="34" charset="-122"/>
                <a:cs typeface="Montserrat" pitchFamily="34" charset="-120"/>
              </a:rPr>
              <a:t>focuses our analysis on variables </a:t>
            </a:r>
          </a:p>
          <a:p>
            <a:pPr>
              <a:lnSpc>
                <a:spcPts val="2734"/>
              </a:lnSpc>
            </a:pPr>
            <a:r>
              <a:rPr lang="en-US" sz="1662" dirty="0">
                <a:solidFill>
                  <a:srgbClr val="272525"/>
                </a:solidFill>
                <a:latin typeface="Montserrat" pitchFamily="34" charset="0"/>
                <a:ea typeface="Montserrat" pitchFamily="34" charset="-122"/>
                <a:cs typeface="Montserrat" pitchFamily="34" charset="-120"/>
              </a:rPr>
              <a:t>with higher predictive potential.</a:t>
            </a:r>
          </a:p>
        </p:txBody>
      </p:sp>
      <p:sp>
        <p:nvSpPr>
          <p:cNvPr id="18" name="Text 3"/>
          <p:cNvSpPr/>
          <p:nvPr/>
        </p:nvSpPr>
        <p:spPr>
          <a:xfrm>
            <a:off x="8834216" y="3379161"/>
            <a:ext cx="3453356" cy="2337132"/>
          </a:xfrm>
          <a:prstGeom prst="rect">
            <a:avLst/>
          </a:prstGeom>
          <a:noFill/>
          <a:ln/>
        </p:spPr>
        <p:txBody>
          <a:bodyPr wrap="none" rtlCol="0" anchor="t"/>
          <a:lstStyle/>
          <a:p>
            <a:pPr>
              <a:lnSpc>
                <a:spcPts val="2734"/>
              </a:lnSpc>
            </a:pPr>
            <a:r>
              <a:rPr lang="en-US" sz="1662" dirty="0">
                <a:solidFill>
                  <a:srgbClr val="272525"/>
                </a:solidFill>
                <a:latin typeface="Montserrat" pitchFamily="34" charset="0"/>
                <a:ea typeface="Montserrat" pitchFamily="34" charset="-122"/>
                <a:cs typeface="Montserrat" pitchFamily="34" charset="-120"/>
              </a:rPr>
              <a:t>We're removing rows with just one </a:t>
            </a:r>
          </a:p>
          <a:p>
            <a:pPr>
              <a:lnSpc>
                <a:spcPts val="2734"/>
              </a:lnSpc>
            </a:pPr>
            <a:r>
              <a:rPr lang="en-US" sz="1662" dirty="0">
                <a:solidFill>
                  <a:srgbClr val="272525"/>
                </a:solidFill>
                <a:latin typeface="Montserrat" pitchFamily="34" charset="0"/>
                <a:ea typeface="Montserrat" pitchFamily="34" charset="-122"/>
                <a:cs typeface="Montserrat" pitchFamily="34" charset="-120"/>
              </a:rPr>
              <a:t>null entry in specific columns. </a:t>
            </a:r>
          </a:p>
          <a:p>
            <a:pPr>
              <a:lnSpc>
                <a:spcPts val="2734"/>
              </a:lnSpc>
            </a:pPr>
            <a:r>
              <a:rPr lang="en-US" sz="1662" dirty="0">
                <a:solidFill>
                  <a:srgbClr val="272525"/>
                </a:solidFill>
                <a:latin typeface="Montserrat" pitchFamily="34" charset="0"/>
                <a:ea typeface="Montserrat" pitchFamily="34" charset="-122"/>
                <a:cs typeface="Montserrat" pitchFamily="34" charset="-120"/>
              </a:rPr>
              <a:t>This keeps our data clean without </a:t>
            </a:r>
          </a:p>
          <a:p>
            <a:pPr>
              <a:lnSpc>
                <a:spcPts val="2734"/>
              </a:lnSpc>
            </a:pPr>
            <a:r>
              <a:rPr lang="en-US" sz="1662" dirty="0">
                <a:solidFill>
                  <a:srgbClr val="272525"/>
                </a:solidFill>
                <a:latin typeface="Montserrat" pitchFamily="34" charset="0"/>
                <a:ea typeface="Montserrat" pitchFamily="34" charset="-122"/>
                <a:cs typeface="Montserrat" pitchFamily="34" charset="-120"/>
              </a:rPr>
              <a:t>affecting our analysis much.</a:t>
            </a:r>
          </a:p>
          <a:p>
            <a:pPr>
              <a:lnSpc>
                <a:spcPts val="2734"/>
              </a:lnSpc>
            </a:pPr>
            <a:br>
              <a:rPr lang="en-US" sz="1662" dirty="0">
                <a:solidFill>
                  <a:srgbClr val="272525"/>
                </a:solidFill>
                <a:latin typeface="Montserrat" pitchFamily="34" charset="0"/>
                <a:ea typeface="Montserrat" pitchFamily="34" charset="-122"/>
                <a:cs typeface="Montserrat" pitchFamily="34" charset="-120"/>
              </a:rPr>
            </a:br>
            <a:endParaRPr lang="en-US" sz="1662" dirty="0">
              <a:solidFill>
                <a:srgbClr val="272525"/>
              </a:solidFill>
              <a:latin typeface="Montserrat" pitchFamily="34" charset="0"/>
              <a:ea typeface="Montserrat" pitchFamily="34" charset="-122"/>
              <a:cs typeface="Montserrat" pitchFamily="34" charset="-120"/>
            </a:endParaRPr>
          </a:p>
        </p:txBody>
      </p:sp>
      <p:sp>
        <p:nvSpPr>
          <p:cNvPr id="19" name="Text 3"/>
          <p:cNvSpPr/>
          <p:nvPr/>
        </p:nvSpPr>
        <p:spPr>
          <a:xfrm>
            <a:off x="1707578" y="5716293"/>
            <a:ext cx="4305763" cy="2017361"/>
          </a:xfrm>
          <a:prstGeom prst="rect">
            <a:avLst/>
          </a:prstGeom>
          <a:noFill/>
          <a:ln w="28575">
            <a:solidFill>
              <a:schemeClr val="accent5">
                <a:lumMod val="75000"/>
              </a:schemeClr>
            </a:solidFill>
          </a:ln>
        </p:spPr>
        <p:txBody>
          <a:bodyPr wrap="none" rtlCol="0" anchor="t"/>
          <a:lstStyle/>
          <a:p>
            <a:pPr>
              <a:lnSpc>
                <a:spcPts val="2734"/>
              </a:lnSpc>
              <a:buFont typeface="Arial" pitchFamily="34" charset="0"/>
              <a:buChar char="•"/>
            </a:pPr>
            <a:r>
              <a:rPr lang="en-US" sz="1662" b="1" dirty="0">
                <a:solidFill>
                  <a:srgbClr val="272525"/>
                </a:solidFill>
                <a:latin typeface="Montserrat" pitchFamily="34" charset="0"/>
                <a:ea typeface="Montserrat" pitchFamily="34" charset="-122"/>
                <a:cs typeface="Montserrat" pitchFamily="34" charset="-120"/>
              </a:rPr>
              <a:t>  FLAG_DOCUMENT_1 TO 21</a:t>
            </a:r>
          </a:p>
          <a:p>
            <a:pPr>
              <a:lnSpc>
                <a:spcPts val="2734"/>
              </a:lnSpc>
              <a:buFont typeface="Arial" pitchFamily="34" charset="0"/>
              <a:buChar char="•"/>
            </a:pPr>
            <a:r>
              <a:rPr lang="en-US" sz="1662" b="1" dirty="0">
                <a:solidFill>
                  <a:srgbClr val="272525"/>
                </a:solidFill>
                <a:latin typeface="Montserrat" pitchFamily="34" charset="0"/>
                <a:ea typeface="Montserrat" pitchFamily="34" charset="-122"/>
                <a:cs typeface="Montserrat" pitchFamily="34" charset="-120"/>
              </a:rPr>
              <a:t>  EXT_SOURCE_2</a:t>
            </a:r>
          </a:p>
          <a:p>
            <a:pPr>
              <a:lnSpc>
                <a:spcPts val="2734"/>
              </a:lnSpc>
              <a:buFont typeface="Arial" pitchFamily="34" charset="0"/>
              <a:buChar char="•"/>
            </a:pPr>
            <a:r>
              <a:rPr lang="en-US" sz="1662" b="1" dirty="0">
                <a:solidFill>
                  <a:srgbClr val="272525"/>
                </a:solidFill>
                <a:latin typeface="Montserrat" pitchFamily="34" charset="0"/>
                <a:ea typeface="Montserrat" pitchFamily="34" charset="-122"/>
                <a:cs typeface="Montserrat" pitchFamily="34" charset="-120"/>
              </a:rPr>
              <a:t>  EXT_SOURCE_3</a:t>
            </a:r>
          </a:p>
          <a:p>
            <a:pPr>
              <a:lnSpc>
                <a:spcPts val="2734"/>
              </a:lnSpc>
              <a:buFont typeface="Arial" pitchFamily="34" charset="0"/>
              <a:buChar char="•"/>
            </a:pPr>
            <a:r>
              <a:rPr lang="en-US" sz="1662" b="1" dirty="0">
                <a:solidFill>
                  <a:srgbClr val="272525"/>
                </a:solidFill>
                <a:latin typeface="Montserrat" pitchFamily="34" charset="0"/>
                <a:ea typeface="Montserrat" pitchFamily="34" charset="-122"/>
                <a:cs typeface="Montserrat" pitchFamily="34" charset="-120"/>
              </a:rPr>
              <a:t>  WEEKDAY_APPR_PROCESS_START</a:t>
            </a:r>
          </a:p>
          <a:p>
            <a:pPr>
              <a:lnSpc>
                <a:spcPts val="2734"/>
              </a:lnSpc>
              <a:buFont typeface="Arial" pitchFamily="34" charset="0"/>
              <a:buChar char="•"/>
            </a:pPr>
            <a:r>
              <a:rPr lang="en-US" sz="1662" b="1" dirty="0">
                <a:solidFill>
                  <a:srgbClr val="272525"/>
                </a:solidFill>
                <a:latin typeface="Montserrat" pitchFamily="34" charset="0"/>
                <a:ea typeface="Montserrat" pitchFamily="34" charset="-122"/>
                <a:cs typeface="Montserrat" pitchFamily="34" charset="-120"/>
              </a:rPr>
              <a:t>   HOUR_APPR_PROCESS_START</a:t>
            </a:r>
          </a:p>
        </p:txBody>
      </p:sp>
      <p:sp>
        <p:nvSpPr>
          <p:cNvPr id="20" name="Text 3"/>
          <p:cNvSpPr/>
          <p:nvPr/>
        </p:nvSpPr>
        <p:spPr>
          <a:xfrm>
            <a:off x="8570745" y="5129939"/>
            <a:ext cx="3998379" cy="1379349"/>
          </a:xfrm>
          <a:prstGeom prst="rect">
            <a:avLst/>
          </a:prstGeom>
          <a:noFill/>
          <a:ln w="28575">
            <a:solidFill>
              <a:schemeClr val="accent5">
                <a:lumMod val="75000"/>
              </a:schemeClr>
            </a:solidFill>
          </a:ln>
        </p:spPr>
        <p:txBody>
          <a:bodyPr wrap="none" rtlCol="0" anchor="t"/>
          <a:lstStyle/>
          <a:p>
            <a:pPr>
              <a:lnSpc>
                <a:spcPts val="2734"/>
              </a:lnSpc>
              <a:buFont typeface="Arial" pitchFamily="34" charset="0"/>
              <a:buChar char="•"/>
            </a:pPr>
            <a:r>
              <a:rPr lang="en-US" sz="1662" b="1" dirty="0">
                <a:solidFill>
                  <a:srgbClr val="272525"/>
                </a:solidFill>
                <a:latin typeface="Montserrat" pitchFamily="34" charset="0"/>
                <a:ea typeface="Montserrat" pitchFamily="34" charset="-122"/>
                <a:cs typeface="Montserrat" pitchFamily="34" charset="-120"/>
              </a:rPr>
              <a:t>  DAYS_LAST_PHONE_CHANGE</a:t>
            </a:r>
          </a:p>
          <a:p>
            <a:pPr>
              <a:lnSpc>
                <a:spcPts val="2734"/>
              </a:lnSpc>
              <a:buFont typeface="Arial" pitchFamily="34" charset="0"/>
              <a:buChar char="•"/>
            </a:pPr>
            <a:r>
              <a:rPr lang="en-US" sz="1662" b="1" dirty="0">
                <a:solidFill>
                  <a:srgbClr val="272525"/>
                </a:solidFill>
                <a:latin typeface="Montserrat" pitchFamily="34" charset="0"/>
                <a:ea typeface="Montserrat" pitchFamily="34" charset="-122"/>
                <a:cs typeface="Montserrat" pitchFamily="34" charset="-120"/>
              </a:rPr>
              <a:t>  CNT_FAM_MEMBERS</a:t>
            </a:r>
          </a:p>
          <a:p>
            <a:pPr>
              <a:lnSpc>
                <a:spcPts val="2734"/>
              </a:lnSpc>
              <a:buFont typeface="Arial" pitchFamily="34" charset="0"/>
              <a:buChar char="•"/>
            </a:pPr>
            <a:r>
              <a:rPr lang="en-US" sz="1662" b="1" dirty="0">
                <a:solidFill>
                  <a:srgbClr val="272525"/>
                </a:solidFill>
                <a:latin typeface="Montserrat" pitchFamily="34" charset="0"/>
                <a:ea typeface="Montserrat" pitchFamily="34" charset="-122"/>
                <a:cs typeface="Montserrat" pitchFamily="34" charset="-120"/>
              </a:rPr>
              <a:t>  AMT_ANNUITY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w="38100">
            <a:noFill/>
          </a:ln>
        </p:spPr>
        <p:txBody>
          <a:bodyPr/>
          <a:lstStyle/>
          <a:p>
            <a:endParaRPr lang="en-US" dirty="0"/>
          </a:p>
        </p:txBody>
      </p:sp>
      <p:sp>
        <p:nvSpPr>
          <p:cNvPr id="5" name="Text 1"/>
          <p:cNvSpPr/>
          <p:nvPr/>
        </p:nvSpPr>
        <p:spPr>
          <a:xfrm>
            <a:off x="833199" y="1100380"/>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FLAG_MOBIL</a:t>
            </a:r>
            <a:endParaRPr lang="en-US" sz="4374" dirty="0"/>
          </a:p>
        </p:txBody>
      </p:sp>
      <p:sp>
        <p:nvSpPr>
          <p:cNvPr id="6" name="Shape 2"/>
          <p:cNvSpPr/>
          <p:nvPr/>
        </p:nvSpPr>
        <p:spPr>
          <a:xfrm>
            <a:off x="833199" y="3781782"/>
            <a:ext cx="388739" cy="388739"/>
          </a:xfrm>
          <a:prstGeom prst="roundRect">
            <a:avLst>
              <a:gd name="adj" fmla="val 34295"/>
            </a:avLst>
          </a:prstGeom>
          <a:solidFill>
            <a:srgbClr val="EEEFF5"/>
          </a:solidFill>
          <a:ln/>
        </p:spPr>
      </p:sp>
      <p:sp>
        <p:nvSpPr>
          <p:cNvPr id="11" name="Rectangle 10"/>
          <p:cNvSpPr/>
          <p:nvPr/>
        </p:nvSpPr>
        <p:spPr>
          <a:xfrm>
            <a:off x="1221938" y="6282526"/>
            <a:ext cx="7315200" cy="1528624"/>
          </a:xfrm>
          <a:prstGeom prst="rect">
            <a:avLst/>
          </a:prstGeom>
          <a:solidFill>
            <a:schemeClr val="accent1">
              <a:lumMod val="40000"/>
              <a:lumOff val="60000"/>
            </a:schemeClr>
          </a:solidFill>
          <a:ln w="38100">
            <a:solidFill>
              <a:schemeClr val="accent1">
                <a:lumMod val="75000"/>
              </a:schemeClr>
            </a:solidFill>
          </a:ln>
          <a:scene3d>
            <a:camera prst="orthographicFront"/>
            <a:lightRig rig="threePt" dir="t"/>
          </a:scene3d>
          <a:sp3d>
            <a:bevelT w="114300" prst="hardEdge"/>
          </a:sp3d>
        </p:spPr>
        <p:txBody>
          <a:bodyPr>
            <a:spAutoFit/>
          </a:bodyPr>
          <a:lstStyle/>
          <a:p>
            <a:pPr>
              <a:lnSpc>
                <a:spcPts val="2799"/>
              </a:lnSpc>
            </a:pPr>
            <a:r>
              <a:rPr lang="en-US" sz="1750" b="1" dirty="0">
                <a:solidFill>
                  <a:srgbClr val="272525"/>
                </a:solidFill>
                <a:latin typeface="Montserrat" pitchFamily="34" charset="0"/>
                <a:ea typeface="Montserrat" pitchFamily="34" charset="-122"/>
                <a:cs typeface="Montserrat" pitchFamily="34" charset="-120"/>
              </a:rPr>
              <a:t>Given that all cells in this column contain the same value (0),</a:t>
            </a:r>
          </a:p>
          <a:p>
            <a:pPr>
              <a:lnSpc>
                <a:spcPts val="2799"/>
              </a:lnSpc>
            </a:pPr>
            <a:r>
              <a:rPr lang="en-US" sz="1750" b="1" dirty="0">
                <a:solidFill>
                  <a:srgbClr val="272525"/>
                </a:solidFill>
                <a:latin typeface="Montserrat" pitchFamily="34" charset="0"/>
                <a:ea typeface="Montserrat" pitchFamily="34" charset="-122"/>
                <a:cs typeface="Montserrat" pitchFamily="34" charset="-120"/>
              </a:rPr>
              <a:t> except for one cell containing 1, </a:t>
            </a:r>
            <a:r>
              <a:rPr lang="en-US" sz="1750" b="1" dirty="0">
                <a:solidFill>
                  <a:srgbClr val="FF0000"/>
                </a:solidFill>
                <a:latin typeface="Montserrat" pitchFamily="34" charset="0"/>
                <a:ea typeface="Montserrat" pitchFamily="34" charset="-122"/>
                <a:cs typeface="Montserrat" pitchFamily="34" charset="-120"/>
              </a:rPr>
              <a:t>its removal </a:t>
            </a:r>
            <a:r>
              <a:rPr lang="en-US" sz="1750" b="1" dirty="0">
                <a:solidFill>
                  <a:srgbClr val="272525"/>
                </a:solidFill>
                <a:latin typeface="Montserrat" pitchFamily="34" charset="0"/>
                <a:ea typeface="Montserrat" pitchFamily="34" charset="-122"/>
                <a:cs typeface="Montserrat" pitchFamily="34" charset="-120"/>
              </a:rPr>
              <a:t>won't impact our</a:t>
            </a:r>
          </a:p>
          <a:p>
            <a:pPr>
              <a:lnSpc>
                <a:spcPts val="2799"/>
              </a:lnSpc>
            </a:pPr>
            <a:r>
              <a:rPr lang="en-US" sz="1750" b="1" dirty="0">
                <a:solidFill>
                  <a:srgbClr val="272525"/>
                </a:solidFill>
                <a:latin typeface="Montserrat" pitchFamily="34" charset="0"/>
                <a:ea typeface="Montserrat" pitchFamily="34" charset="-122"/>
                <a:cs typeface="Montserrat" pitchFamily="34" charset="-120"/>
              </a:rPr>
              <a:t> analysis significantly. </a:t>
            </a:r>
            <a:br>
              <a:rPr lang="en-US" sz="1750" b="1" dirty="0">
                <a:solidFill>
                  <a:srgbClr val="272525"/>
                </a:solidFill>
                <a:latin typeface="Montserrat" pitchFamily="34" charset="0"/>
                <a:ea typeface="Montserrat" pitchFamily="34" charset="-122"/>
                <a:cs typeface="Montserrat" pitchFamily="34" charset="-120"/>
              </a:rPr>
            </a:br>
            <a:endParaRPr lang="en-US" sz="1750" b="1" dirty="0">
              <a:solidFill>
                <a:srgbClr val="272525"/>
              </a:solidFill>
              <a:latin typeface="Montserrat" pitchFamily="34" charset="0"/>
              <a:ea typeface="Montserrat" pitchFamily="34" charset="-122"/>
              <a:cs typeface="Montserrat" pitchFamily="34" charset="-120"/>
            </a:endParaRPr>
          </a:p>
        </p:txBody>
      </p:sp>
      <p:pic>
        <p:nvPicPr>
          <p:cNvPr id="12" name="Picture 11" descr="DELETE.jpg"/>
          <p:cNvPicPr>
            <a:picLocks noChangeAspect="1"/>
          </p:cNvPicPr>
          <p:nvPr/>
        </p:nvPicPr>
        <p:blipFill>
          <a:blip r:embed="rId4"/>
          <a:srcRect l="9192" r="11615"/>
          <a:stretch>
            <a:fillRect/>
          </a:stretch>
        </p:blipFill>
        <p:spPr>
          <a:xfrm>
            <a:off x="9980908" y="2"/>
            <a:ext cx="4649492" cy="8229599"/>
          </a:xfrm>
          <a:prstGeom prst="rect">
            <a:avLst/>
          </a:prstGeom>
          <a:ln>
            <a:solidFill>
              <a:schemeClr val="tx1"/>
            </a:solidFill>
          </a:ln>
        </p:spPr>
      </p:pic>
      <p:graphicFrame>
        <p:nvGraphicFramePr>
          <p:cNvPr id="13" name="Chart 12"/>
          <p:cNvGraphicFramePr/>
          <p:nvPr/>
        </p:nvGraphicFramePr>
        <p:xfrm>
          <a:off x="1221938" y="2107769"/>
          <a:ext cx="7315200" cy="3766089"/>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a:no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a:ln w="3175">
            <a:noFill/>
          </a:ln>
        </p:spPr>
      </p:pic>
      <p:sp>
        <p:nvSpPr>
          <p:cNvPr id="5" name="Text 1"/>
          <p:cNvSpPr/>
          <p:nvPr/>
        </p:nvSpPr>
        <p:spPr>
          <a:xfrm>
            <a:off x="972681" y="765518"/>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MODE IMPUTATION</a:t>
            </a:r>
            <a:endParaRPr lang="en-US" sz="4374" dirty="0"/>
          </a:p>
        </p:txBody>
      </p:sp>
      <p:sp>
        <p:nvSpPr>
          <p:cNvPr id="6" name="Shape 2"/>
          <p:cNvSpPr/>
          <p:nvPr/>
        </p:nvSpPr>
        <p:spPr>
          <a:xfrm>
            <a:off x="833199" y="3781782"/>
            <a:ext cx="388739" cy="388739"/>
          </a:xfrm>
          <a:prstGeom prst="roundRect">
            <a:avLst>
              <a:gd name="adj" fmla="val 34295"/>
            </a:avLst>
          </a:prstGeom>
          <a:solidFill>
            <a:srgbClr val="EEEFF5"/>
          </a:solidFill>
          <a:ln/>
        </p:spPr>
      </p:sp>
      <p:sp>
        <p:nvSpPr>
          <p:cNvPr id="7" name="Text 3"/>
          <p:cNvSpPr/>
          <p:nvPr/>
        </p:nvSpPr>
        <p:spPr>
          <a:xfrm>
            <a:off x="1221938" y="1716777"/>
            <a:ext cx="4050982" cy="548664"/>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NAME_TYPE_SUITE</a:t>
            </a:r>
            <a:endParaRPr lang="en-US" sz="2187" dirty="0"/>
          </a:p>
        </p:txBody>
      </p:sp>
      <p:sp>
        <p:nvSpPr>
          <p:cNvPr id="9" name="Text 5"/>
          <p:cNvSpPr/>
          <p:nvPr/>
        </p:nvSpPr>
        <p:spPr>
          <a:xfrm>
            <a:off x="412775" y="1793286"/>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1</a:t>
            </a:r>
          </a:p>
        </p:txBody>
      </p:sp>
      <p:graphicFrame>
        <p:nvGraphicFramePr>
          <p:cNvPr id="10" name="Chart 9"/>
          <p:cNvGraphicFramePr/>
          <p:nvPr/>
        </p:nvGraphicFramePr>
        <p:xfrm>
          <a:off x="1034674" y="3161655"/>
          <a:ext cx="9190389" cy="4463512"/>
        </p:xfrm>
        <a:graphic>
          <a:graphicData uri="http://schemas.openxmlformats.org/drawingml/2006/chart">
            <c:chart xmlns:c="http://schemas.openxmlformats.org/drawingml/2006/chart" xmlns:r="http://schemas.openxmlformats.org/officeDocument/2006/relationships" r:id="rId5"/>
          </a:graphicData>
        </a:graphic>
      </p:graphicFrame>
      <p:sp>
        <p:nvSpPr>
          <p:cNvPr id="11" name="TextBox 10"/>
          <p:cNvSpPr txBox="1"/>
          <p:nvPr/>
        </p:nvSpPr>
        <p:spPr>
          <a:xfrm>
            <a:off x="1078296" y="2274674"/>
            <a:ext cx="8915237" cy="603883"/>
          </a:xfrm>
          <a:prstGeom prst="rect">
            <a:avLst/>
          </a:prstGeom>
          <a:noFill/>
          <a:ln w="38100">
            <a:noFill/>
          </a:ln>
        </p:spPr>
        <p:txBody>
          <a:bodyPr wrap="square" rtlCol="0">
            <a:spAutoFit/>
          </a:bodyPr>
          <a:lstStyle/>
          <a:p>
            <a:r>
              <a:rPr lang="en-US" sz="1662" dirty="0">
                <a:solidFill>
                  <a:srgbClr val="272525"/>
                </a:solidFill>
                <a:latin typeface="Montserrat" pitchFamily="34" charset="0"/>
                <a:ea typeface="Montserrat" pitchFamily="34" charset="-122"/>
                <a:cs typeface="Montserrat" pitchFamily="34" charset="-120"/>
              </a:rPr>
              <a:t>In this column, impute "</a:t>
            </a:r>
            <a:r>
              <a:rPr lang="en-US" sz="1662" b="1" dirty="0">
                <a:solidFill>
                  <a:srgbClr val="FF0000"/>
                </a:solidFill>
                <a:latin typeface="Montserrat" pitchFamily="34" charset="0"/>
                <a:ea typeface="Montserrat" pitchFamily="34" charset="-122"/>
                <a:cs typeface="Montserrat" pitchFamily="34" charset="-120"/>
              </a:rPr>
              <a:t>unaccompanied</a:t>
            </a:r>
            <a:r>
              <a:rPr lang="en-US" sz="1662" dirty="0">
                <a:solidFill>
                  <a:srgbClr val="272525"/>
                </a:solidFill>
                <a:latin typeface="Montserrat" pitchFamily="34" charset="0"/>
                <a:ea typeface="Montserrat" pitchFamily="34" charset="-122"/>
                <a:cs typeface="Montserrat" pitchFamily="34" charset="-120"/>
              </a:rPr>
              <a:t>" in blank cells which will ensure data completeness and preserving  analytical  integrity.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5498"/>
            <a:ext cx="14630400" cy="8229600"/>
          </a:xfrm>
          <a:prstGeom prst="rect">
            <a:avLst/>
          </a:prstGeom>
          <a:solidFill>
            <a:srgbClr val="EEEFF5"/>
          </a:solidFill>
          <a:ln/>
        </p:spPr>
      </p:sp>
      <p:sp>
        <p:nvSpPr>
          <p:cNvPr id="5" name="Text 1"/>
          <p:cNvSpPr/>
          <p:nvPr/>
        </p:nvSpPr>
        <p:spPr>
          <a:xfrm>
            <a:off x="926187" y="994951"/>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 TAILORED VALUE IMPUTATION</a:t>
            </a:r>
            <a:endParaRPr lang="en-US" sz="4374" dirty="0"/>
          </a:p>
        </p:txBody>
      </p:sp>
      <p:sp>
        <p:nvSpPr>
          <p:cNvPr id="6" name="Shape 2"/>
          <p:cNvSpPr/>
          <p:nvPr/>
        </p:nvSpPr>
        <p:spPr>
          <a:xfrm>
            <a:off x="833199" y="3781782"/>
            <a:ext cx="388739" cy="388739"/>
          </a:xfrm>
          <a:prstGeom prst="roundRect">
            <a:avLst>
              <a:gd name="adj" fmla="val 34295"/>
            </a:avLst>
          </a:prstGeom>
          <a:solidFill>
            <a:srgbClr val="EEEFF5"/>
          </a:solidFill>
          <a:ln/>
        </p:spPr>
      </p:sp>
      <p:sp>
        <p:nvSpPr>
          <p:cNvPr id="7" name="Text 3"/>
          <p:cNvSpPr/>
          <p:nvPr/>
        </p:nvSpPr>
        <p:spPr>
          <a:xfrm>
            <a:off x="1444109" y="1977570"/>
            <a:ext cx="4050982" cy="548664"/>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OCCUPATION_TYPE</a:t>
            </a:r>
            <a:endParaRPr lang="en-US" sz="2187" dirty="0"/>
          </a:p>
        </p:txBody>
      </p:sp>
      <p:graphicFrame>
        <p:nvGraphicFramePr>
          <p:cNvPr id="8" name="Chart 7"/>
          <p:cNvGraphicFramePr/>
          <p:nvPr/>
        </p:nvGraphicFramePr>
        <p:xfrm>
          <a:off x="1606950" y="3311064"/>
          <a:ext cx="9748433" cy="4590437"/>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8"/>
          <p:cNvSpPr txBox="1"/>
          <p:nvPr/>
        </p:nvSpPr>
        <p:spPr>
          <a:xfrm>
            <a:off x="1539681" y="2526234"/>
            <a:ext cx="9046387" cy="784830"/>
          </a:xfrm>
          <a:prstGeom prst="rect">
            <a:avLst/>
          </a:prstGeom>
          <a:noFill/>
          <a:ln/>
        </p:spPr>
        <p:txBody>
          <a:bodyPr wrap="none" rtlCol="0">
            <a:spAutoFit/>
          </a:bodyPr>
          <a:lstStyle/>
          <a:p>
            <a:pPr>
              <a:lnSpc>
                <a:spcPts val="2734"/>
              </a:lnSpc>
            </a:pPr>
            <a:r>
              <a:rPr lang="en-US" sz="1662" dirty="0">
                <a:solidFill>
                  <a:srgbClr val="272525"/>
                </a:solidFill>
                <a:latin typeface="Montserrat" pitchFamily="34" charset="0"/>
                <a:ea typeface="Montserrat" pitchFamily="34" charset="-122"/>
                <a:cs typeface="Montserrat" pitchFamily="34" charset="-120"/>
              </a:rPr>
              <a:t>In this column,  impute the NULL cells with "</a:t>
            </a:r>
            <a:r>
              <a:rPr lang="en-US" sz="1662" b="1" dirty="0">
                <a:solidFill>
                  <a:srgbClr val="FF0000"/>
                </a:solidFill>
                <a:latin typeface="Montserrat" pitchFamily="34" charset="0"/>
                <a:ea typeface="Montserrat" pitchFamily="34" charset="-122"/>
                <a:cs typeface="Montserrat" pitchFamily="34" charset="-120"/>
              </a:rPr>
              <a:t>NG</a:t>
            </a:r>
            <a:r>
              <a:rPr lang="en-US" sz="1662" dirty="0">
                <a:solidFill>
                  <a:srgbClr val="272525"/>
                </a:solidFill>
                <a:latin typeface="Montserrat" pitchFamily="34" charset="0"/>
                <a:ea typeface="Montserrat" pitchFamily="34" charset="-122"/>
                <a:cs typeface="Montserrat" pitchFamily="34" charset="-120"/>
              </a:rPr>
              <a:t>" (</a:t>
            </a:r>
            <a:r>
              <a:rPr lang="en-US" sz="1662" b="1" dirty="0">
                <a:solidFill>
                  <a:srgbClr val="FF0000"/>
                </a:solidFill>
                <a:latin typeface="Montserrat" pitchFamily="34" charset="0"/>
                <a:ea typeface="Montserrat" pitchFamily="34" charset="-122"/>
                <a:cs typeface="Montserrat" pitchFamily="34" charset="-120"/>
              </a:rPr>
              <a:t>N</a:t>
            </a:r>
            <a:r>
              <a:rPr lang="en-US" sz="1662" dirty="0">
                <a:solidFill>
                  <a:srgbClr val="272525"/>
                </a:solidFill>
                <a:latin typeface="Montserrat" pitchFamily="34" charset="0"/>
                <a:ea typeface="Montserrat" pitchFamily="34" charset="-122"/>
                <a:cs typeface="Montserrat" pitchFamily="34" charset="-120"/>
              </a:rPr>
              <a:t>ot </a:t>
            </a:r>
            <a:r>
              <a:rPr lang="en-US" sz="1662" b="1" dirty="0">
                <a:solidFill>
                  <a:srgbClr val="FF0000"/>
                </a:solidFill>
                <a:latin typeface="Montserrat" pitchFamily="34" charset="0"/>
                <a:ea typeface="Montserrat" pitchFamily="34" charset="-122"/>
                <a:cs typeface="Montserrat" pitchFamily="34" charset="-120"/>
              </a:rPr>
              <a:t>G</a:t>
            </a:r>
            <a:r>
              <a:rPr lang="en-US" sz="1662" dirty="0">
                <a:solidFill>
                  <a:srgbClr val="272525"/>
                </a:solidFill>
                <a:latin typeface="Montserrat" pitchFamily="34" charset="0"/>
                <a:ea typeface="Montserrat" pitchFamily="34" charset="-122"/>
                <a:cs typeface="Montserrat" pitchFamily="34" charset="-120"/>
              </a:rPr>
              <a:t>iven) maintains data integrity, ensures </a:t>
            </a:r>
          </a:p>
          <a:p>
            <a:pPr>
              <a:lnSpc>
                <a:spcPts val="2734"/>
              </a:lnSpc>
            </a:pPr>
            <a:r>
              <a:rPr lang="en-US" sz="1662" dirty="0">
                <a:solidFill>
                  <a:srgbClr val="272525"/>
                </a:solidFill>
                <a:latin typeface="Montserrat" pitchFamily="34" charset="0"/>
                <a:ea typeface="Montserrat" pitchFamily="34" charset="-122"/>
                <a:cs typeface="Montserrat" pitchFamily="34" charset="-120"/>
              </a:rPr>
              <a:t>consistency, and facilitates analysis.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EEEFF5">
              <a:alpha val="85000"/>
            </a:srgbClr>
          </a:solidFill>
          <a:ln/>
        </p:spPr>
      </p:sp>
      <p:sp>
        <p:nvSpPr>
          <p:cNvPr id="6" name="Text 2"/>
          <p:cNvSpPr/>
          <p:nvPr/>
        </p:nvSpPr>
        <p:spPr>
          <a:xfrm>
            <a:off x="1558742" y="948447"/>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MEDIAN IMPUTATION</a:t>
            </a:r>
            <a:endParaRPr lang="en-US" sz="4374" dirty="0"/>
          </a:p>
        </p:txBody>
      </p:sp>
      <p:sp>
        <p:nvSpPr>
          <p:cNvPr id="7" name="Shape 3"/>
          <p:cNvSpPr/>
          <p:nvPr/>
        </p:nvSpPr>
        <p:spPr>
          <a:xfrm>
            <a:off x="1760220" y="3959543"/>
            <a:ext cx="388739" cy="388739"/>
          </a:xfrm>
          <a:prstGeom prst="roundRect">
            <a:avLst>
              <a:gd name="adj" fmla="val 34295"/>
            </a:avLst>
          </a:prstGeom>
          <a:solidFill>
            <a:srgbClr val="EEEFF5"/>
          </a:solidFill>
          <a:ln/>
        </p:spPr>
      </p:sp>
      <p:sp>
        <p:nvSpPr>
          <p:cNvPr id="8" name="Text 4"/>
          <p:cNvSpPr/>
          <p:nvPr/>
        </p:nvSpPr>
        <p:spPr>
          <a:xfrm>
            <a:off x="2148959" y="2267970"/>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AMT_GOODS_PRICE</a:t>
            </a:r>
            <a:endParaRPr lang="en-US" sz="2187" dirty="0"/>
          </a:p>
        </p:txBody>
      </p:sp>
      <p:graphicFrame>
        <p:nvGraphicFramePr>
          <p:cNvPr id="11" name="Table 10"/>
          <p:cNvGraphicFramePr>
            <a:graphicFrameLocks noGrp="1"/>
          </p:cNvGraphicFramePr>
          <p:nvPr/>
        </p:nvGraphicFramePr>
        <p:xfrm>
          <a:off x="2148959" y="2829123"/>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450000</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MODE</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539060</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4" name="TextBox 13"/>
          <p:cNvSpPr txBox="1"/>
          <p:nvPr/>
        </p:nvSpPr>
        <p:spPr>
          <a:xfrm>
            <a:off x="1760220" y="4348282"/>
            <a:ext cx="4232249" cy="2862322"/>
          </a:xfrm>
          <a:prstGeom prst="rect">
            <a:avLst/>
          </a:prstGeom>
          <a:noFill/>
          <a:ln/>
        </p:spPr>
        <p:txBody>
          <a:bodyPr wrap="none" rtlCol="0">
            <a:spAutoFit/>
          </a:bodyPr>
          <a:lstStyle/>
          <a:p>
            <a:pPr>
              <a:lnSpc>
                <a:spcPts val="2734"/>
              </a:lnSpc>
            </a:pPr>
            <a:r>
              <a:rPr lang="en-US" sz="1750" dirty="0">
                <a:solidFill>
                  <a:srgbClr val="272525"/>
                </a:solidFill>
                <a:latin typeface="Montserrat" pitchFamily="34" charset="0"/>
                <a:ea typeface="Montserrat" pitchFamily="34" charset="-122"/>
                <a:cs typeface="Montserrat" pitchFamily="34" charset="-120"/>
              </a:rPr>
              <a:t>Imputing the median instead of </a:t>
            </a:r>
          </a:p>
          <a:p>
            <a:pPr>
              <a:lnSpc>
                <a:spcPts val="2734"/>
              </a:lnSpc>
            </a:pPr>
            <a:r>
              <a:rPr lang="en-US" sz="1750" dirty="0">
                <a:solidFill>
                  <a:srgbClr val="272525"/>
                </a:solidFill>
                <a:latin typeface="Montserrat" pitchFamily="34" charset="0"/>
                <a:ea typeface="Montserrat" pitchFamily="34" charset="-122"/>
                <a:cs typeface="Montserrat" pitchFamily="34" charset="-120"/>
              </a:rPr>
              <a:t>the mean for missing cells is preferred</a:t>
            </a:r>
          </a:p>
          <a:p>
            <a:pPr>
              <a:lnSpc>
                <a:spcPts val="2734"/>
              </a:lnSpc>
            </a:pPr>
            <a:r>
              <a:rPr lang="en-US" sz="1750" dirty="0">
                <a:solidFill>
                  <a:srgbClr val="272525"/>
                </a:solidFill>
                <a:latin typeface="Montserrat" pitchFamily="34" charset="0"/>
                <a:ea typeface="Montserrat" pitchFamily="34" charset="-122"/>
                <a:cs typeface="Montserrat" pitchFamily="34" charset="-120"/>
              </a:rPr>
              <a:t> because it is less sensitive to outliers </a:t>
            </a:r>
          </a:p>
          <a:p>
            <a:pPr>
              <a:lnSpc>
                <a:spcPts val="2734"/>
              </a:lnSpc>
            </a:pPr>
            <a:r>
              <a:rPr lang="en-US" sz="1750" dirty="0">
                <a:solidFill>
                  <a:srgbClr val="272525"/>
                </a:solidFill>
                <a:latin typeface="Montserrat" pitchFamily="34" charset="0"/>
                <a:ea typeface="Montserrat" pitchFamily="34" charset="-122"/>
                <a:cs typeface="Montserrat" pitchFamily="34" charset="-120"/>
              </a:rPr>
              <a:t>and skewed distributions, thus providing </a:t>
            </a:r>
          </a:p>
          <a:p>
            <a:pPr>
              <a:lnSpc>
                <a:spcPts val="2734"/>
              </a:lnSpc>
            </a:pPr>
            <a:r>
              <a:rPr lang="en-US" sz="1750" dirty="0">
                <a:solidFill>
                  <a:srgbClr val="272525"/>
                </a:solidFill>
                <a:latin typeface="Montserrat" pitchFamily="34" charset="0"/>
                <a:ea typeface="Montserrat" pitchFamily="34" charset="-122"/>
                <a:cs typeface="Montserrat" pitchFamily="34" charset="-120"/>
              </a:rPr>
              <a:t>a more robust measure of central</a:t>
            </a:r>
          </a:p>
          <a:p>
            <a:pPr>
              <a:lnSpc>
                <a:spcPts val="2734"/>
              </a:lnSpc>
            </a:pPr>
            <a:r>
              <a:rPr lang="en-US" sz="1750" dirty="0">
                <a:solidFill>
                  <a:srgbClr val="272525"/>
                </a:solidFill>
                <a:latin typeface="Montserrat" pitchFamily="34" charset="0"/>
                <a:ea typeface="Montserrat" pitchFamily="34" charset="-122"/>
                <a:cs typeface="Montserrat" pitchFamily="34" charset="-120"/>
              </a:rPr>
              <a:t> tendency.</a:t>
            </a:r>
          </a:p>
          <a:p>
            <a:pPr>
              <a:lnSpc>
                <a:spcPts val="2734"/>
              </a:lnSpc>
            </a:pP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pic>
        <p:nvPicPr>
          <p:cNvPr id="7170" name="Picture 2"/>
          <p:cNvPicPr>
            <a:picLocks noChangeAspect="1" noChangeArrowheads="1"/>
          </p:cNvPicPr>
          <p:nvPr/>
        </p:nvPicPr>
        <p:blipFill>
          <a:blip r:embed="rId5"/>
          <a:srcRect/>
          <a:stretch>
            <a:fillRect/>
          </a:stretch>
        </p:blipFill>
        <p:spPr bwMode="auto">
          <a:xfrm>
            <a:off x="5992469" y="1844294"/>
            <a:ext cx="8553450" cy="6224587"/>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782128"/>
            <a:ext cx="7477601" cy="1666399"/>
          </a:xfrm>
          <a:prstGeom prst="rect">
            <a:avLst/>
          </a:prstGeom>
          <a:noFill/>
          <a:ln/>
        </p:spPr>
        <p:txBody>
          <a:bodyPr wrap="square" rtlCol="0" anchor="t"/>
          <a:lstStyle/>
          <a:p>
            <a:pPr marL="0" indent="0">
              <a:lnSpc>
                <a:spcPts val="6561"/>
              </a:lnSpc>
              <a:buNone/>
            </a:pPr>
            <a:r>
              <a:rPr lang="en-US" sz="5249" b="1" dirty="0">
                <a:solidFill>
                  <a:srgbClr val="396AF1"/>
                </a:solidFill>
                <a:latin typeface="Barlow" pitchFamily="34" charset="0"/>
                <a:ea typeface="Barlow" pitchFamily="34" charset="-122"/>
                <a:cs typeface="Barlow" pitchFamily="34" charset="-120"/>
              </a:rPr>
              <a:t>Introduction to the Bank Loan Case study</a:t>
            </a:r>
            <a:endParaRPr lang="en-US" sz="5249" dirty="0"/>
          </a:p>
        </p:txBody>
      </p:sp>
      <p:sp>
        <p:nvSpPr>
          <p:cNvPr id="6" name="Text 2"/>
          <p:cNvSpPr/>
          <p:nvPr/>
        </p:nvSpPr>
        <p:spPr>
          <a:xfrm>
            <a:off x="833199" y="3781782"/>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Understanding the nuances of the banking industry is crucial in the analysis of loan processes and outcomes. The study delves deep into the various stages of loan applications and their significance.</a:t>
            </a:r>
            <a:endParaRPr lang="en-US" sz="1750" dirty="0"/>
          </a:p>
        </p:txBody>
      </p:sp>
      <p:sp>
        <p:nvSpPr>
          <p:cNvPr id="7" name="Text 3"/>
          <p:cNvSpPr/>
          <p:nvPr/>
        </p:nvSpPr>
        <p:spPr>
          <a:xfrm>
            <a:off x="833199" y="5453301"/>
            <a:ext cx="7477601" cy="355402"/>
          </a:xfrm>
          <a:prstGeom prst="rect">
            <a:avLst/>
          </a:prstGeom>
          <a:noFill/>
          <a:ln/>
        </p:spPr>
        <p:txBody>
          <a:bodyPr wrap="none" rtlCol="0" anchor="t"/>
          <a:lstStyle/>
          <a:p>
            <a:pPr marL="0" indent="0">
              <a:lnSpc>
                <a:spcPts val="2799"/>
              </a:lnSpc>
              <a:buNone/>
            </a:pPr>
            <a:endParaRPr lang="en-US" sz="1750" dirty="0"/>
          </a:p>
        </p:txBody>
      </p:sp>
      <p:sp>
        <p:nvSpPr>
          <p:cNvPr id="8" name="Shape 4"/>
          <p:cNvSpPr/>
          <p:nvPr/>
        </p:nvSpPr>
        <p:spPr>
          <a:xfrm>
            <a:off x="833199" y="6075283"/>
            <a:ext cx="355402" cy="355402"/>
          </a:xfrm>
          <a:prstGeom prst="roundRect">
            <a:avLst>
              <a:gd name="adj" fmla="val 25726039"/>
            </a:avLst>
          </a:prstGeom>
          <a:solidFill>
            <a:srgbClr val="B987B5"/>
          </a:solidFill>
          <a:ln w="7620">
            <a:solidFill>
              <a:srgbClr val="FFFFFF"/>
            </a:solidFill>
            <a:prstDash val="solid"/>
          </a:ln>
        </p:spPr>
      </p:sp>
      <p:sp>
        <p:nvSpPr>
          <p:cNvPr id="9" name="Text 5"/>
          <p:cNvSpPr/>
          <p:nvPr/>
        </p:nvSpPr>
        <p:spPr>
          <a:xfrm>
            <a:off x="911900" y="6179820"/>
            <a:ext cx="197882" cy="146328"/>
          </a:xfrm>
          <a:prstGeom prst="rect">
            <a:avLst/>
          </a:prstGeom>
          <a:noFill/>
          <a:ln/>
        </p:spPr>
        <p:txBody>
          <a:bodyPr wrap="none" rtlCol="0" anchor="t"/>
          <a:lstStyle/>
          <a:p>
            <a:pPr marL="0" indent="0" algn="ctr">
              <a:lnSpc>
                <a:spcPts val="1152"/>
              </a:lnSpc>
              <a:buNone/>
            </a:pPr>
            <a:r>
              <a:rPr lang="en-US" sz="1152" dirty="0">
                <a:solidFill>
                  <a:srgbClr val="3C3838"/>
                </a:solidFill>
                <a:latin typeface="Montserrat" pitchFamily="34" charset="0"/>
                <a:ea typeface="Montserrat" pitchFamily="34" charset="-122"/>
                <a:cs typeface="Montserrat" pitchFamily="34" charset="-120"/>
              </a:rPr>
              <a:t>Sa</a:t>
            </a:r>
            <a:endParaRPr lang="en-US" sz="1152" dirty="0"/>
          </a:p>
        </p:txBody>
      </p:sp>
      <p:sp>
        <p:nvSpPr>
          <p:cNvPr id="10" name="Text 6"/>
          <p:cNvSpPr/>
          <p:nvPr/>
        </p:nvSpPr>
        <p:spPr>
          <a:xfrm>
            <a:off x="1299686" y="6058614"/>
            <a:ext cx="2298740" cy="388858"/>
          </a:xfrm>
          <a:prstGeom prst="rect">
            <a:avLst/>
          </a:prstGeom>
          <a:noFill/>
          <a:ln/>
        </p:spPr>
        <p:txBody>
          <a:bodyPr wrap="none" rtlCol="0" anchor="t"/>
          <a:lstStyle/>
          <a:p>
            <a:pPr marL="0" indent="0" algn="l">
              <a:lnSpc>
                <a:spcPts val="3062"/>
              </a:lnSpc>
              <a:buNone/>
            </a:pPr>
            <a:r>
              <a:rPr lang="en-US" sz="2187" b="1" dirty="0">
                <a:solidFill>
                  <a:srgbClr val="272525"/>
                </a:solidFill>
                <a:latin typeface="Montserrat" pitchFamily="34" charset="0"/>
                <a:ea typeface="Montserrat" pitchFamily="34" charset="-122"/>
                <a:cs typeface="Montserrat" pitchFamily="34" charset="-120"/>
              </a:rPr>
              <a:t>by SHIVANGI GUPTA</a:t>
            </a:r>
            <a:endParaRPr lang="en-US" sz="2187"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0996"/>
            <a:ext cx="14630400" cy="8229600"/>
          </a:xfrm>
          <a:prstGeom prst="rect">
            <a:avLst/>
          </a:prstGeom>
          <a:solidFill>
            <a:srgbClr val="EEEFF5"/>
          </a:solidFill>
          <a:ln/>
        </p:spPr>
      </p:sp>
      <p:sp>
        <p:nvSpPr>
          <p:cNvPr id="5" name="Text 1"/>
          <p:cNvSpPr/>
          <p:nvPr/>
        </p:nvSpPr>
        <p:spPr>
          <a:xfrm>
            <a:off x="1143159" y="1429841"/>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MEDIAN OR MODE</a:t>
            </a:r>
            <a:endParaRPr lang="en-US" sz="4374" dirty="0"/>
          </a:p>
        </p:txBody>
      </p:sp>
      <p:sp>
        <p:nvSpPr>
          <p:cNvPr id="6" name="Shape 2"/>
          <p:cNvSpPr/>
          <p:nvPr/>
        </p:nvSpPr>
        <p:spPr>
          <a:xfrm>
            <a:off x="833199" y="2950131"/>
            <a:ext cx="388739" cy="388739"/>
          </a:xfrm>
          <a:prstGeom prst="roundRect">
            <a:avLst>
              <a:gd name="adj" fmla="val 34295"/>
            </a:avLst>
          </a:prstGeom>
          <a:solidFill>
            <a:srgbClr val="EEEFF5"/>
          </a:solidFill>
          <a:ln/>
        </p:spPr>
      </p:sp>
      <p:sp>
        <p:nvSpPr>
          <p:cNvPr id="9" name="Shape 5"/>
          <p:cNvSpPr/>
          <p:nvPr/>
        </p:nvSpPr>
        <p:spPr>
          <a:xfrm>
            <a:off x="5597485" y="2950131"/>
            <a:ext cx="388739" cy="388739"/>
          </a:xfrm>
          <a:prstGeom prst="roundRect">
            <a:avLst>
              <a:gd name="adj" fmla="val 34295"/>
            </a:avLst>
          </a:prstGeom>
          <a:solidFill>
            <a:srgbClr val="EEEFF5"/>
          </a:solidFill>
          <a:ln/>
        </p:spPr>
      </p:sp>
      <p:sp>
        <p:nvSpPr>
          <p:cNvPr id="10" name="Text 6"/>
          <p:cNvSpPr/>
          <p:nvPr/>
        </p:nvSpPr>
        <p:spPr>
          <a:xfrm>
            <a:off x="1221938" y="2274371"/>
            <a:ext cx="13151788" cy="520779"/>
          </a:xfrm>
          <a:prstGeom prst="rect">
            <a:avLst/>
          </a:prstGeom>
          <a:noFill/>
          <a:ln/>
        </p:spPr>
        <p:txBody>
          <a:bodyPr wrap="none" rtlCol="0" anchor="t"/>
          <a:lstStyle/>
          <a:p>
            <a:pPr>
              <a:lnSpc>
                <a:spcPts val="2734"/>
              </a:lnSpc>
            </a:pPr>
            <a:r>
              <a:rPr lang="en-US" sz="1750" dirty="0">
                <a:solidFill>
                  <a:srgbClr val="272525"/>
                </a:solidFill>
                <a:latin typeface="Montserrat" pitchFamily="34" charset="0"/>
                <a:ea typeface="Montserrat" pitchFamily="34" charset="-122"/>
                <a:cs typeface="Montserrat" pitchFamily="34" charset="-120"/>
              </a:rPr>
              <a:t>In these scenarios with minimal outliers and </a:t>
            </a:r>
            <a:r>
              <a:rPr lang="en-US" sz="1750" b="1" dirty="0">
                <a:solidFill>
                  <a:srgbClr val="272525"/>
                </a:solidFill>
                <a:latin typeface="Montserrat" pitchFamily="34" charset="0"/>
                <a:ea typeface="Montserrat" pitchFamily="34" charset="-122"/>
                <a:cs typeface="Montserrat" pitchFamily="34" charset="-120"/>
              </a:rPr>
              <a:t>identical median and mode values,</a:t>
            </a:r>
            <a:r>
              <a:rPr lang="en-US" sz="1750" dirty="0">
                <a:solidFill>
                  <a:srgbClr val="272525"/>
                </a:solidFill>
                <a:latin typeface="Montserrat" pitchFamily="34" charset="0"/>
                <a:ea typeface="Montserrat" pitchFamily="34" charset="-122"/>
                <a:cs typeface="Montserrat" pitchFamily="34" charset="-120"/>
              </a:rPr>
              <a:t> we recommend imputing</a:t>
            </a:r>
          </a:p>
          <a:p>
            <a:pPr>
              <a:lnSpc>
                <a:spcPts val="2734"/>
              </a:lnSpc>
            </a:pPr>
            <a:r>
              <a:rPr lang="en-US" sz="1750" dirty="0">
                <a:solidFill>
                  <a:srgbClr val="272525"/>
                </a:solidFill>
                <a:latin typeface="Montserrat" pitchFamily="34" charset="0"/>
                <a:ea typeface="Montserrat" pitchFamily="34" charset="-122"/>
                <a:cs typeface="Montserrat" pitchFamily="34" charset="-120"/>
              </a:rPr>
              <a:t> blank cells with either the mode or median value. This maintains data consistency and preserves the </a:t>
            </a:r>
          </a:p>
          <a:p>
            <a:pPr>
              <a:lnSpc>
                <a:spcPts val="2734"/>
              </a:lnSpc>
            </a:pPr>
            <a:r>
              <a:rPr lang="en-US" sz="1750" dirty="0">
                <a:solidFill>
                  <a:srgbClr val="272525"/>
                </a:solidFill>
                <a:latin typeface="Montserrat" pitchFamily="34" charset="0"/>
                <a:ea typeface="Montserrat" pitchFamily="34" charset="-122"/>
                <a:cs typeface="Montserrat" pitchFamily="34" charset="-120"/>
              </a:rPr>
              <a:t>overall distribution pattern while accounting for any missing values.</a:t>
            </a:r>
            <a:br>
              <a:rPr lang="en-US" sz="1750" dirty="0">
                <a:solidFill>
                  <a:srgbClr val="272525"/>
                </a:solidFill>
                <a:latin typeface="Montserrat" pitchFamily="34" charset="0"/>
                <a:ea typeface="Montserrat" pitchFamily="34" charset="-122"/>
                <a:cs typeface="Montserrat" pitchFamily="34" charset="-120"/>
              </a:rPr>
            </a:br>
            <a:br>
              <a:rPr lang="en-US" sz="1750" dirty="0">
                <a:solidFill>
                  <a:srgbClr val="272525"/>
                </a:solidFill>
                <a:latin typeface="Montserrat" pitchFamily="34" charset="0"/>
                <a:ea typeface="Montserrat" pitchFamily="34" charset="-122"/>
                <a:cs typeface="Montserrat" pitchFamily="34" charset="-120"/>
              </a:rPr>
            </a:br>
            <a:br>
              <a:rPr lang="en-US" sz="1750" dirty="0">
                <a:solidFill>
                  <a:srgbClr val="272525"/>
                </a:solidFill>
                <a:latin typeface="Montserrat" pitchFamily="34" charset="0"/>
                <a:ea typeface="Montserrat" pitchFamily="34" charset="-122"/>
                <a:cs typeface="Montserrat" pitchFamily="34" charset="-120"/>
              </a:rPr>
            </a:br>
            <a:br>
              <a:rPr lang="en-US" sz="1750" dirty="0">
                <a:solidFill>
                  <a:srgbClr val="272525"/>
                </a:solidFill>
                <a:latin typeface="Montserrat" pitchFamily="34" charset="0"/>
                <a:ea typeface="Montserrat" pitchFamily="34" charset="-122"/>
                <a:cs typeface="Montserrat" pitchFamily="34" charset="-120"/>
              </a:rPr>
            </a:b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sp>
        <p:nvSpPr>
          <p:cNvPr id="12" name="Shape 8"/>
          <p:cNvSpPr/>
          <p:nvPr/>
        </p:nvSpPr>
        <p:spPr>
          <a:xfrm>
            <a:off x="833199" y="5324237"/>
            <a:ext cx="388739" cy="388739"/>
          </a:xfrm>
          <a:prstGeom prst="roundRect">
            <a:avLst>
              <a:gd name="adj" fmla="val 34295"/>
            </a:avLst>
          </a:prstGeom>
          <a:solidFill>
            <a:srgbClr val="EEEFF5"/>
          </a:solidFill>
          <a:ln/>
        </p:spPr>
      </p:sp>
      <p:sp>
        <p:nvSpPr>
          <p:cNvPr id="13" name="Text 5"/>
          <p:cNvSpPr/>
          <p:nvPr/>
        </p:nvSpPr>
        <p:spPr>
          <a:xfrm>
            <a:off x="1474259" y="4584387"/>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1</a:t>
            </a:r>
          </a:p>
        </p:txBody>
      </p:sp>
      <p:sp>
        <p:nvSpPr>
          <p:cNvPr id="14" name="Text 3"/>
          <p:cNvSpPr/>
          <p:nvPr/>
        </p:nvSpPr>
        <p:spPr>
          <a:xfrm>
            <a:off x="2092269" y="4584387"/>
            <a:ext cx="7126637" cy="347186"/>
          </a:xfrm>
          <a:prstGeom prst="rect">
            <a:avLst/>
          </a:prstGeom>
          <a:noFill/>
          <a:ln/>
        </p:spPr>
        <p:txBody>
          <a:bodyPr wrap="none" rtlCol="0" anchor="t"/>
          <a:lstStyle/>
          <a:p>
            <a:pPr marL="0" indent="0">
              <a:lnSpc>
                <a:spcPts val="2734"/>
              </a:lnSpc>
              <a:buNone/>
            </a:pPr>
            <a:r>
              <a:rPr lang="en-US" sz="2077" dirty="0">
                <a:latin typeface="Barlow" pitchFamily="34" charset="0"/>
                <a:ea typeface="Barlow" pitchFamily="34" charset="-122"/>
                <a:cs typeface="Barlow" pitchFamily="34" charset="-120"/>
              </a:rPr>
              <a:t>DEF_30_CNT_SOCIAL_CIRCLE</a:t>
            </a:r>
          </a:p>
        </p:txBody>
      </p:sp>
      <p:sp>
        <p:nvSpPr>
          <p:cNvPr id="16" name="Text 3"/>
          <p:cNvSpPr/>
          <p:nvPr/>
        </p:nvSpPr>
        <p:spPr>
          <a:xfrm>
            <a:off x="7519261" y="5691430"/>
            <a:ext cx="7126637"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AMT_REQ_CREDIT_BUREAU_HOUR</a:t>
            </a:r>
            <a:r>
              <a:rPr lang="en-US" sz="2077" b="1" dirty="0">
                <a:latin typeface="Barlow" pitchFamily="34" charset="0"/>
                <a:ea typeface="Barlow" pitchFamily="34" charset="-122"/>
                <a:cs typeface="Barlow" pitchFamily="34" charset="-120"/>
              </a:rPr>
              <a:t> </a:t>
            </a:r>
          </a:p>
        </p:txBody>
      </p:sp>
      <p:sp>
        <p:nvSpPr>
          <p:cNvPr id="19" name="Text 3"/>
          <p:cNvSpPr/>
          <p:nvPr/>
        </p:nvSpPr>
        <p:spPr>
          <a:xfrm>
            <a:off x="2034166" y="5169257"/>
            <a:ext cx="7126637" cy="347186"/>
          </a:xfrm>
          <a:prstGeom prst="rect">
            <a:avLst/>
          </a:prstGeom>
          <a:noFill/>
          <a:ln/>
        </p:spPr>
        <p:txBody>
          <a:bodyPr wrap="none" rtlCol="0" anchor="t"/>
          <a:lstStyle/>
          <a:p>
            <a:pPr marL="0" indent="0">
              <a:lnSpc>
                <a:spcPts val="2734"/>
              </a:lnSpc>
              <a:buNone/>
            </a:pPr>
            <a:r>
              <a:rPr lang="en-US" sz="2077" dirty="0">
                <a:latin typeface="Barlow" pitchFamily="34" charset="0"/>
                <a:ea typeface="Barlow" pitchFamily="34" charset="-122"/>
                <a:cs typeface="Barlow" pitchFamily="34" charset="-120"/>
              </a:rPr>
              <a:t>OBS_30_CNT_SOCIAL_CIRCLE</a:t>
            </a:r>
          </a:p>
        </p:txBody>
      </p:sp>
      <p:sp>
        <p:nvSpPr>
          <p:cNvPr id="20" name="Text 3"/>
          <p:cNvSpPr/>
          <p:nvPr/>
        </p:nvSpPr>
        <p:spPr>
          <a:xfrm>
            <a:off x="2034166" y="5731589"/>
            <a:ext cx="7126637" cy="347186"/>
          </a:xfrm>
          <a:prstGeom prst="rect">
            <a:avLst/>
          </a:prstGeom>
          <a:noFill/>
          <a:ln/>
        </p:spPr>
        <p:txBody>
          <a:bodyPr wrap="none" rtlCol="0" anchor="t"/>
          <a:lstStyle/>
          <a:p>
            <a:pPr marL="0" indent="0">
              <a:lnSpc>
                <a:spcPts val="2734"/>
              </a:lnSpc>
              <a:buNone/>
            </a:pPr>
            <a:r>
              <a:rPr lang="en-US" sz="2077" dirty="0">
                <a:latin typeface="Barlow" pitchFamily="34" charset="0"/>
                <a:ea typeface="Barlow" pitchFamily="34" charset="-122"/>
                <a:cs typeface="Barlow" pitchFamily="34" charset="-120"/>
              </a:rPr>
              <a:t>DEF_60_CNT_SOCIAL_CIRCLE</a:t>
            </a:r>
          </a:p>
        </p:txBody>
      </p:sp>
      <p:sp>
        <p:nvSpPr>
          <p:cNvPr id="22" name="Text 3"/>
          <p:cNvSpPr/>
          <p:nvPr/>
        </p:nvSpPr>
        <p:spPr>
          <a:xfrm>
            <a:off x="2034166" y="6255176"/>
            <a:ext cx="7126637" cy="347186"/>
          </a:xfrm>
          <a:prstGeom prst="rect">
            <a:avLst/>
          </a:prstGeom>
          <a:noFill/>
          <a:ln/>
        </p:spPr>
        <p:txBody>
          <a:bodyPr wrap="none" rtlCol="0" anchor="t"/>
          <a:lstStyle/>
          <a:p>
            <a:pPr marL="0" indent="0">
              <a:lnSpc>
                <a:spcPts val="2734"/>
              </a:lnSpc>
              <a:buNone/>
            </a:pPr>
            <a:r>
              <a:rPr lang="en-US" sz="2077" dirty="0">
                <a:latin typeface="Barlow" pitchFamily="34" charset="0"/>
                <a:ea typeface="Barlow" pitchFamily="34" charset="-122"/>
                <a:cs typeface="Barlow" pitchFamily="34" charset="-120"/>
              </a:rPr>
              <a:t>OBS_60_CNT_SOCIAL_CIRCLE</a:t>
            </a:r>
          </a:p>
        </p:txBody>
      </p:sp>
      <p:sp>
        <p:nvSpPr>
          <p:cNvPr id="23" name="Text 3"/>
          <p:cNvSpPr/>
          <p:nvPr/>
        </p:nvSpPr>
        <p:spPr>
          <a:xfrm>
            <a:off x="7503763" y="6896824"/>
            <a:ext cx="7126637"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AMT_REQ_CREDIT_BUREAU_DAY</a:t>
            </a:r>
          </a:p>
        </p:txBody>
      </p:sp>
      <p:sp>
        <p:nvSpPr>
          <p:cNvPr id="24" name="Text 3"/>
          <p:cNvSpPr/>
          <p:nvPr/>
        </p:nvSpPr>
        <p:spPr>
          <a:xfrm>
            <a:off x="7503763" y="5114969"/>
            <a:ext cx="7126637"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AMT_REQ_CREDIT_BUREAU_WEEK</a:t>
            </a:r>
          </a:p>
        </p:txBody>
      </p:sp>
      <p:sp>
        <p:nvSpPr>
          <p:cNvPr id="25" name="Text 3"/>
          <p:cNvSpPr/>
          <p:nvPr/>
        </p:nvSpPr>
        <p:spPr>
          <a:xfrm>
            <a:off x="7503763" y="4545731"/>
            <a:ext cx="7126637"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AMT_REQ_CREDIT_BUREAU_QRT</a:t>
            </a:r>
          </a:p>
        </p:txBody>
      </p:sp>
      <p:sp>
        <p:nvSpPr>
          <p:cNvPr id="26" name="Text 3"/>
          <p:cNvSpPr/>
          <p:nvPr/>
        </p:nvSpPr>
        <p:spPr>
          <a:xfrm>
            <a:off x="7521512" y="6224180"/>
            <a:ext cx="7126637"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AMT_REQ_CREDIT_BUREAU_YEAR</a:t>
            </a:r>
          </a:p>
        </p:txBody>
      </p:sp>
      <p:graphicFrame>
        <p:nvGraphicFramePr>
          <p:cNvPr id="29" name="Table 28"/>
          <p:cNvGraphicFramePr>
            <a:graphicFrameLocks noGrp="1"/>
          </p:cNvGraphicFramePr>
          <p:nvPr/>
        </p:nvGraphicFramePr>
        <p:xfrm>
          <a:off x="5433738" y="3616529"/>
          <a:ext cx="4128715" cy="457200"/>
        </p:xfrm>
        <a:graphic>
          <a:graphicData uri="http://schemas.openxmlformats.org/drawingml/2006/table">
            <a:tbl>
              <a:tblPr firstRow="1" bandRow="1">
                <a:effectLst>
                  <a:innerShdw blurRad="63500" dist="50800" dir="16200000">
                    <a:prstClr val="black">
                      <a:alpha val="50000"/>
                    </a:prstClr>
                  </a:innerShdw>
                </a:effectLst>
                <a:tableStyleId>{5C22544A-7EE6-4342-B048-85BDC9FD1C3A}</a:tableStyleId>
              </a:tblPr>
              <a:tblGrid>
                <a:gridCol w="4128715">
                  <a:extLst>
                    <a:ext uri="{9D8B030D-6E8A-4147-A177-3AD203B41FA5}">
                      <a16:colId xmlns:a16="http://schemas.microsoft.com/office/drawing/2014/main" val="20000"/>
                    </a:ext>
                  </a:extLst>
                </a:gridCol>
              </a:tblGrid>
              <a:tr h="444028">
                <a:tc>
                  <a:txBody>
                    <a:bodyPr/>
                    <a:lstStyle/>
                    <a:p>
                      <a:r>
                        <a:rPr lang="en-US" sz="2077" b="1" kern="1200" dirty="0">
                          <a:solidFill>
                            <a:schemeClr val="tx1"/>
                          </a:solidFill>
                          <a:latin typeface="Barlow" pitchFamily="34" charset="0"/>
                          <a:ea typeface="Barlow" pitchFamily="34" charset="-122"/>
                          <a:cs typeface="Barlow" pitchFamily="34" charset="-120"/>
                        </a:rPr>
                        <a:t>  MEDIAN    =   MODE    =   </a:t>
                      </a:r>
                      <a:r>
                        <a:rPr lang="en-US" sz="2400" b="1" kern="1200" dirty="0">
                          <a:solidFill>
                            <a:schemeClr val="tx1"/>
                          </a:solidFill>
                          <a:latin typeface="Barlow" pitchFamily="34" charset="0"/>
                          <a:ea typeface="Barlow" pitchFamily="34" charset="-122"/>
                          <a:cs typeface="Barlow" pitchFamily="34" charset="-120"/>
                        </a:rPr>
                        <a:t> </a:t>
                      </a:r>
                      <a:r>
                        <a:rPr lang="en-US" sz="2400" b="1" kern="1200" dirty="0">
                          <a:solidFill>
                            <a:srgbClr val="FF0000"/>
                          </a:solidFill>
                          <a:latin typeface="Barlow" pitchFamily="34" charset="0"/>
                          <a:ea typeface="Barlow" pitchFamily="34" charset="-122"/>
                          <a:cs typeface="Barlow" pitchFamily="34" charset="-120"/>
                        </a:rPr>
                        <a:t>0</a:t>
                      </a:r>
                      <a:endParaRPr lang="en-US" sz="2077" b="1" kern="1200" dirty="0">
                        <a:solidFill>
                          <a:srgbClr val="FF0000"/>
                        </a:solidFill>
                        <a:latin typeface="Barlow" pitchFamily="34" charset="0"/>
                        <a:ea typeface="Barlow" pitchFamily="34" charset="-122"/>
                        <a:cs typeface="Barlow" pitchFamily="34" charset="-120"/>
                      </a:endParaRPr>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30" name="Text 5"/>
          <p:cNvSpPr/>
          <p:nvPr/>
        </p:nvSpPr>
        <p:spPr>
          <a:xfrm>
            <a:off x="1470689" y="5090739"/>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2</a:t>
            </a:r>
          </a:p>
        </p:txBody>
      </p:sp>
      <p:sp>
        <p:nvSpPr>
          <p:cNvPr id="31" name="Text 5"/>
          <p:cNvSpPr/>
          <p:nvPr/>
        </p:nvSpPr>
        <p:spPr>
          <a:xfrm>
            <a:off x="1474259" y="5683130"/>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3</a:t>
            </a:r>
          </a:p>
        </p:txBody>
      </p:sp>
      <p:sp>
        <p:nvSpPr>
          <p:cNvPr id="32" name="Text 5"/>
          <p:cNvSpPr/>
          <p:nvPr/>
        </p:nvSpPr>
        <p:spPr>
          <a:xfrm>
            <a:off x="1474259" y="6224180"/>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4</a:t>
            </a:r>
          </a:p>
        </p:txBody>
      </p:sp>
      <p:sp>
        <p:nvSpPr>
          <p:cNvPr id="33" name="Text 5"/>
          <p:cNvSpPr/>
          <p:nvPr/>
        </p:nvSpPr>
        <p:spPr>
          <a:xfrm>
            <a:off x="7008099" y="6208682"/>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8</a:t>
            </a:r>
          </a:p>
        </p:txBody>
      </p:sp>
      <p:sp>
        <p:nvSpPr>
          <p:cNvPr id="34" name="Text 5"/>
          <p:cNvSpPr/>
          <p:nvPr/>
        </p:nvSpPr>
        <p:spPr>
          <a:xfrm>
            <a:off x="7009088" y="6834832"/>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9</a:t>
            </a:r>
          </a:p>
        </p:txBody>
      </p:sp>
      <p:sp>
        <p:nvSpPr>
          <p:cNvPr id="35" name="Text 5"/>
          <p:cNvSpPr/>
          <p:nvPr/>
        </p:nvSpPr>
        <p:spPr>
          <a:xfrm>
            <a:off x="6977103" y="5624358"/>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7</a:t>
            </a:r>
          </a:p>
        </p:txBody>
      </p:sp>
      <p:sp>
        <p:nvSpPr>
          <p:cNvPr id="36" name="Text 5"/>
          <p:cNvSpPr/>
          <p:nvPr/>
        </p:nvSpPr>
        <p:spPr>
          <a:xfrm>
            <a:off x="6961605" y="5058672"/>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6</a:t>
            </a:r>
          </a:p>
        </p:txBody>
      </p:sp>
      <p:sp>
        <p:nvSpPr>
          <p:cNvPr id="37" name="Text 5"/>
          <p:cNvSpPr/>
          <p:nvPr/>
        </p:nvSpPr>
        <p:spPr>
          <a:xfrm>
            <a:off x="6961605" y="4497272"/>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5</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1190208"/>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OUTLIERS</a:t>
            </a:r>
            <a:endParaRPr lang="en-US" sz="4374" dirty="0"/>
          </a:p>
        </p:txBody>
      </p:sp>
      <p:sp>
        <p:nvSpPr>
          <p:cNvPr id="6" name="Shape 2"/>
          <p:cNvSpPr/>
          <p:nvPr/>
        </p:nvSpPr>
        <p:spPr>
          <a:xfrm>
            <a:off x="4490799" y="2772489"/>
            <a:ext cx="388739" cy="388739"/>
          </a:xfrm>
          <a:prstGeom prst="roundRect">
            <a:avLst>
              <a:gd name="adj" fmla="val 34295"/>
            </a:avLst>
          </a:prstGeom>
          <a:solidFill>
            <a:srgbClr val="EEEFF5"/>
          </a:solidFill>
          <a:ln/>
        </p:spPr>
      </p:sp>
      <p:sp>
        <p:nvSpPr>
          <p:cNvPr id="9" name="Shape 5"/>
          <p:cNvSpPr/>
          <p:nvPr/>
        </p:nvSpPr>
        <p:spPr>
          <a:xfrm>
            <a:off x="9255085" y="2772489"/>
            <a:ext cx="388739" cy="388739"/>
          </a:xfrm>
          <a:prstGeom prst="roundRect">
            <a:avLst>
              <a:gd name="adj" fmla="val 34295"/>
            </a:avLst>
          </a:prstGeom>
          <a:solidFill>
            <a:srgbClr val="EEEFF5"/>
          </a:solidFill>
          <a:ln/>
        </p:spPr>
      </p:sp>
      <p:sp>
        <p:nvSpPr>
          <p:cNvPr id="12" name="Shape 8"/>
          <p:cNvSpPr/>
          <p:nvPr/>
        </p:nvSpPr>
        <p:spPr>
          <a:xfrm>
            <a:off x="4490799" y="5501997"/>
            <a:ext cx="388739" cy="388739"/>
          </a:xfrm>
          <a:prstGeom prst="roundRect">
            <a:avLst>
              <a:gd name="adj" fmla="val 34295"/>
            </a:avLst>
          </a:prstGeom>
          <a:solidFill>
            <a:srgbClr val="EEEFF5"/>
          </a:solidFill>
          <a:ln/>
        </p:spPr>
      </p:sp>
      <p:sp>
        <p:nvSpPr>
          <p:cNvPr id="16" name="Text 4"/>
          <p:cNvSpPr/>
          <p:nvPr/>
        </p:nvSpPr>
        <p:spPr>
          <a:xfrm>
            <a:off x="4401414" y="2267970"/>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AMT_INCOME_TOTAL</a:t>
            </a:r>
            <a:endParaRPr lang="en-US" sz="2187" dirty="0"/>
          </a:p>
        </p:txBody>
      </p:sp>
      <p:graphicFrame>
        <p:nvGraphicFramePr>
          <p:cNvPr id="17" name="Table 16"/>
          <p:cNvGraphicFramePr>
            <a:graphicFrameLocks noGrp="1"/>
          </p:cNvGraphicFramePr>
          <p:nvPr/>
        </p:nvGraphicFramePr>
        <p:xfrm>
          <a:off x="4401414" y="2875617"/>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10879.92</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15482.5968</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8194" name="Picture 2"/>
          <p:cNvPicPr>
            <a:picLocks noChangeAspect="1" noChangeArrowheads="1"/>
          </p:cNvPicPr>
          <p:nvPr/>
        </p:nvPicPr>
        <p:blipFill>
          <a:blip r:embed="rId5"/>
          <a:srcRect/>
          <a:stretch>
            <a:fillRect/>
          </a:stretch>
        </p:blipFill>
        <p:spPr bwMode="auto">
          <a:xfrm>
            <a:off x="8028121" y="1869083"/>
            <a:ext cx="6413500" cy="5975350"/>
          </a:xfrm>
          <a:prstGeom prst="rect">
            <a:avLst/>
          </a:prstGeom>
          <a:noFill/>
          <a:ln w="9525">
            <a:noFill/>
            <a:miter lim="800000"/>
            <a:headEnd/>
            <a:tailEnd/>
          </a:ln>
          <a:effectLst/>
        </p:spPr>
      </p:pic>
      <p:sp>
        <p:nvSpPr>
          <p:cNvPr id="13" name="TextBox 12"/>
          <p:cNvSpPr txBox="1"/>
          <p:nvPr/>
        </p:nvSpPr>
        <p:spPr>
          <a:xfrm>
            <a:off x="4167834" y="4220046"/>
            <a:ext cx="3736303" cy="3554819"/>
          </a:xfrm>
          <a:prstGeom prst="rect">
            <a:avLst/>
          </a:prstGeom>
        </p:spPr>
        <p:txBody>
          <a:bodyPr wrap="square" rtlCol="0">
            <a:spAutoFit/>
          </a:bodyPr>
          <a:lstStyle/>
          <a:p>
            <a:pPr>
              <a:lnSpc>
                <a:spcPts val="2734"/>
              </a:lnSpc>
            </a:pPr>
            <a:r>
              <a:rPr lang="en-US" sz="1750" dirty="0">
                <a:solidFill>
                  <a:srgbClr val="272525"/>
                </a:solidFill>
                <a:latin typeface="Montserrat" pitchFamily="34" charset="0"/>
                <a:ea typeface="Montserrat" pitchFamily="34" charset="-122"/>
                <a:cs typeface="Montserrat" pitchFamily="34" charset="-120"/>
              </a:rPr>
              <a:t>The presence of an outlier with such a high value of </a:t>
            </a:r>
            <a:r>
              <a:rPr lang="en-US" sz="1750" b="1" dirty="0">
                <a:latin typeface="Montserrat" pitchFamily="34" charset="0"/>
                <a:ea typeface="Montserrat" pitchFamily="34" charset="-122"/>
                <a:cs typeface="Montserrat" pitchFamily="34" charset="-120"/>
              </a:rPr>
              <a:t>11,70,00,000</a:t>
            </a:r>
            <a:r>
              <a:rPr lang="en-US" sz="1750" dirty="0">
                <a:solidFill>
                  <a:srgbClr val="272525"/>
                </a:solidFill>
                <a:latin typeface="Montserrat" pitchFamily="34" charset="0"/>
                <a:ea typeface="Montserrat" pitchFamily="34" charset="-122"/>
                <a:cs typeface="Montserrat" pitchFamily="34" charset="-120"/>
              </a:rPr>
              <a:t> indicates that potential data quality issues or unusual circumstances. It could represent an exceptionally high-income individual, an error in data entry, or a different income reporting mechanism.</a:t>
            </a:r>
          </a:p>
          <a:p>
            <a:pPr>
              <a:lnSpc>
                <a:spcPts val="2734"/>
              </a:lnSpc>
            </a:pP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1112169" y="495834"/>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OUTLIERS</a:t>
            </a:r>
            <a:endParaRPr lang="en-US" sz="4374" dirty="0"/>
          </a:p>
        </p:txBody>
      </p:sp>
      <p:sp>
        <p:nvSpPr>
          <p:cNvPr id="6" name="Shape 2"/>
          <p:cNvSpPr/>
          <p:nvPr/>
        </p:nvSpPr>
        <p:spPr>
          <a:xfrm>
            <a:off x="4490799" y="2772489"/>
            <a:ext cx="388739" cy="388739"/>
          </a:xfrm>
          <a:prstGeom prst="roundRect">
            <a:avLst>
              <a:gd name="adj" fmla="val 34295"/>
            </a:avLst>
          </a:prstGeom>
          <a:solidFill>
            <a:srgbClr val="EEEFF5"/>
          </a:solidFill>
          <a:ln/>
        </p:spPr>
      </p:sp>
      <p:sp>
        <p:nvSpPr>
          <p:cNvPr id="12" name="Shape 8"/>
          <p:cNvSpPr/>
          <p:nvPr/>
        </p:nvSpPr>
        <p:spPr>
          <a:xfrm>
            <a:off x="4490799" y="5501997"/>
            <a:ext cx="388739" cy="388739"/>
          </a:xfrm>
          <a:prstGeom prst="roundRect">
            <a:avLst>
              <a:gd name="adj" fmla="val 34295"/>
            </a:avLst>
          </a:prstGeom>
          <a:solidFill>
            <a:srgbClr val="EEEFF5"/>
          </a:solidFill>
          <a:ln/>
        </p:spPr>
      </p:sp>
      <p:sp>
        <p:nvSpPr>
          <p:cNvPr id="16" name="Text 4"/>
          <p:cNvSpPr/>
          <p:nvPr/>
        </p:nvSpPr>
        <p:spPr>
          <a:xfrm>
            <a:off x="1338055"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AMT_CREDIT</a:t>
            </a:r>
            <a:endParaRPr lang="en-US" sz="2187" dirty="0"/>
          </a:p>
        </p:txBody>
      </p:sp>
      <p:graphicFrame>
        <p:nvGraphicFramePr>
          <p:cNvPr id="17" name="Table 16"/>
          <p:cNvGraphicFramePr>
            <a:graphicFrameLocks noGrp="1"/>
          </p:cNvGraphicFramePr>
          <p:nvPr/>
        </p:nvGraphicFramePr>
        <p:xfrm>
          <a:off x="1338055"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514777.5</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599708.5</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3" name="Text 4"/>
          <p:cNvSpPr/>
          <p:nvPr/>
        </p:nvSpPr>
        <p:spPr>
          <a:xfrm>
            <a:off x="10646349"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AMT_GOODS_PRICE</a:t>
            </a:r>
            <a:endParaRPr lang="en-US" sz="2187" dirty="0"/>
          </a:p>
        </p:txBody>
      </p:sp>
      <p:graphicFrame>
        <p:nvGraphicFramePr>
          <p:cNvPr id="14" name="Table 13"/>
          <p:cNvGraphicFramePr>
            <a:graphicFrameLocks noGrp="1"/>
          </p:cNvGraphicFramePr>
          <p:nvPr/>
        </p:nvGraphicFramePr>
        <p:xfrm>
          <a:off x="10556964"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450000</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539001.6</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1026" name="Picture 2"/>
          <p:cNvPicPr>
            <a:picLocks noChangeAspect="1" noChangeArrowheads="1"/>
          </p:cNvPicPr>
          <p:nvPr/>
        </p:nvPicPr>
        <p:blipFill>
          <a:blip r:embed="rId4"/>
          <a:srcRect/>
          <a:stretch>
            <a:fillRect/>
          </a:stretch>
        </p:blipFill>
        <p:spPr bwMode="auto">
          <a:xfrm>
            <a:off x="912290" y="3557589"/>
            <a:ext cx="5999163" cy="4322763"/>
          </a:xfrm>
          <a:prstGeom prst="rect">
            <a:avLst/>
          </a:prstGeom>
          <a:noFill/>
          <a:ln w="9525">
            <a:solidFill>
              <a:schemeClr val="tx1"/>
            </a:solidFill>
            <a:miter lim="800000"/>
            <a:headEnd/>
            <a:tailEnd/>
          </a:ln>
          <a:effectLst/>
        </p:spPr>
      </p:pic>
      <p:pic>
        <p:nvPicPr>
          <p:cNvPr id="1027" name="Picture 3"/>
          <p:cNvPicPr>
            <a:picLocks noChangeAspect="1" noChangeArrowheads="1"/>
          </p:cNvPicPr>
          <p:nvPr/>
        </p:nvPicPr>
        <p:blipFill>
          <a:blip r:embed="rId5"/>
          <a:srcRect/>
          <a:stretch>
            <a:fillRect/>
          </a:stretch>
        </p:blipFill>
        <p:spPr bwMode="auto">
          <a:xfrm>
            <a:off x="8145060" y="3511098"/>
            <a:ext cx="6175375" cy="4322763"/>
          </a:xfrm>
          <a:prstGeom prst="rect">
            <a:avLst/>
          </a:prstGeom>
          <a:noFill/>
          <a:ln w="9525">
            <a:solidFill>
              <a:schemeClr val="tx1"/>
            </a:solid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1112169" y="495834"/>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OUTLIERS</a:t>
            </a:r>
            <a:endParaRPr lang="en-US" sz="4374" dirty="0"/>
          </a:p>
        </p:txBody>
      </p:sp>
      <p:sp>
        <p:nvSpPr>
          <p:cNvPr id="6" name="Shape 2"/>
          <p:cNvSpPr/>
          <p:nvPr/>
        </p:nvSpPr>
        <p:spPr>
          <a:xfrm>
            <a:off x="4490799" y="2772489"/>
            <a:ext cx="388739" cy="388739"/>
          </a:xfrm>
          <a:prstGeom prst="roundRect">
            <a:avLst>
              <a:gd name="adj" fmla="val 34295"/>
            </a:avLst>
          </a:prstGeom>
          <a:solidFill>
            <a:srgbClr val="EEEFF5"/>
          </a:solidFill>
          <a:ln/>
        </p:spPr>
      </p:sp>
      <p:sp>
        <p:nvSpPr>
          <p:cNvPr id="9" name="Shape 5"/>
          <p:cNvSpPr/>
          <p:nvPr/>
        </p:nvSpPr>
        <p:spPr>
          <a:xfrm>
            <a:off x="9255085" y="2772489"/>
            <a:ext cx="388739" cy="388739"/>
          </a:xfrm>
          <a:prstGeom prst="roundRect">
            <a:avLst>
              <a:gd name="adj" fmla="val 34295"/>
            </a:avLst>
          </a:prstGeom>
          <a:solidFill>
            <a:srgbClr val="EEEFF5"/>
          </a:solidFill>
          <a:ln/>
        </p:spPr>
      </p:sp>
      <p:sp>
        <p:nvSpPr>
          <p:cNvPr id="12" name="Shape 8"/>
          <p:cNvSpPr/>
          <p:nvPr/>
        </p:nvSpPr>
        <p:spPr>
          <a:xfrm>
            <a:off x="4490799" y="5501997"/>
            <a:ext cx="388739" cy="388739"/>
          </a:xfrm>
          <a:prstGeom prst="roundRect">
            <a:avLst>
              <a:gd name="adj" fmla="val 34295"/>
            </a:avLst>
          </a:prstGeom>
          <a:solidFill>
            <a:srgbClr val="EEEFF5"/>
          </a:solidFill>
          <a:ln/>
        </p:spPr>
      </p:sp>
      <p:sp>
        <p:nvSpPr>
          <p:cNvPr id="16" name="Text 4"/>
          <p:cNvSpPr/>
          <p:nvPr/>
        </p:nvSpPr>
        <p:spPr>
          <a:xfrm>
            <a:off x="1338055"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AMT_ANNUITY</a:t>
            </a:r>
            <a:endParaRPr lang="en-US" sz="2187" dirty="0"/>
          </a:p>
        </p:txBody>
      </p:sp>
      <p:graphicFrame>
        <p:nvGraphicFramePr>
          <p:cNvPr id="17" name="Table 16"/>
          <p:cNvGraphicFramePr>
            <a:graphicFrameLocks noGrp="1"/>
          </p:cNvGraphicFramePr>
          <p:nvPr/>
        </p:nvGraphicFramePr>
        <p:xfrm>
          <a:off x="1338055"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24939</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27107.27</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3" name="Text 4"/>
          <p:cNvSpPr/>
          <p:nvPr/>
        </p:nvSpPr>
        <p:spPr>
          <a:xfrm>
            <a:off x="10646349"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DAYS_BIRTH_YEARS</a:t>
            </a:r>
            <a:endParaRPr lang="en-US" sz="2187" dirty="0"/>
          </a:p>
        </p:txBody>
      </p:sp>
      <p:graphicFrame>
        <p:nvGraphicFramePr>
          <p:cNvPr id="14" name="Table 13"/>
          <p:cNvGraphicFramePr>
            <a:graphicFrameLocks noGrp="1"/>
          </p:cNvGraphicFramePr>
          <p:nvPr/>
        </p:nvGraphicFramePr>
        <p:xfrm>
          <a:off x="10556964"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43</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43.86915</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2050" name="Picture 2"/>
          <p:cNvPicPr>
            <a:picLocks noChangeAspect="1" noChangeArrowheads="1"/>
          </p:cNvPicPr>
          <p:nvPr/>
        </p:nvPicPr>
        <p:blipFill>
          <a:blip r:embed="rId4"/>
          <a:srcRect/>
          <a:stretch>
            <a:fillRect/>
          </a:stretch>
        </p:blipFill>
        <p:spPr bwMode="auto">
          <a:xfrm>
            <a:off x="924409" y="3503882"/>
            <a:ext cx="6065327" cy="4322763"/>
          </a:xfrm>
          <a:prstGeom prst="rect">
            <a:avLst/>
          </a:prstGeom>
          <a:noFill/>
          <a:ln w="9525">
            <a:solidFill>
              <a:schemeClr val="tx1"/>
            </a:solidFill>
            <a:miter lim="800000"/>
            <a:headEnd/>
            <a:tailEnd/>
          </a:ln>
          <a:effectLst/>
        </p:spPr>
      </p:pic>
      <p:pic>
        <p:nvPicPr>
          <p:cNvPr id="2051" name="Picture 3"/>
          <p:cNvPicPr>
            <a:picLocks noChangeAspect="1" noChangeArrowheads="1"/>
          </p:cNvPicPr>
          <p:nvPr/>
        </p:nvPicPr>
        <p:blipFill>
          <a:blip r:embed="rId5"/>
          <a:srcRect/>
          <a:stretch>
            <a:fillRect/>
          </a:stretch>
        </p:blipFill>
        <p:spPr bwMode="auto">
          <a:xfrm>
            <a:off x="7888638" y="3480097"/>
            <a:ext cx="6276813" cy="4322763"/>
          </a:xfrm>
          <a:prstGeom prst="rect">
            <a:avLst/>
          </a:prstGeom>
          <a:noFill/>
          <a:ln w="9525">
            <a:solidFill>
              <a:schemeClr val="tx1"/>
            </a:solid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1112169" y="495834"/>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OUTLIERS</a:t>
            </a:r>
            <a:endParaRPr lang="en-US" sz="4374" dirty="0"/>
          </a:p>
        </p:txBody>
      </p:sp>
      <p:sp>
        <p:nvSpPr>
          <p:cNvPr id="6" name="Shape 2"/>
          <p:cNvSpPr/>
          <p:nvPr/>
        </p:nvSpPr>
        <p:spPr>
          <a:xfrm>
            <a:off x="4490799" y="2772489"/>
            <a:ext cx="388739" cy="388739"/>
          </a:xfrm>
          <a:prstGeom prst="roundRect">
            <a:avLst>
              <a:gd name="adj" fmla="val 34295"/>
            </a:avLst>
          </a:prstGeom>
          <a:solidFill>
            <a:srgbClr val="EEEFF5"/>
          </a:solidFill>
          <a:ln/>
        </p:spPr>
      </p:sp>
      <p:sp>
        <p:nvSpPr>
          <p:cNvPr id="9" name="Shape 5"/>
          <p:cNvSpPr/>
          <p:nvPr/>
        </p:nvSpPr>
        <p:spPr>
          <a:xfrm>
            <a:off x="9255085" y="2772489"/>
            <a:ext cx="388739" cy="388739"/>
          </a:xfrm>
          <a:prstGeom prst="roundRect">
            <a:avLst>
              <a:gd name="adj" fmla="val 34295"/>
            </a:avLst>
          </a:prstGeom>
          <a:solidFill>
            <a:srgbClr val="EEEFF5"/>
          </a:solidFill>
          <a:ln/>
        </p:spPr>
      </p:sp>
      <p:sp>
        <p:nvSpPr>
          <p:cNvPr id="12" name="Shape 8"/>
          <p:cNvSpPr/>
          <p:nvPr/>
        </p:nvSpPr>
        <p:spPr>
          <a:xfrm>
            <a:off x="4490799" y="5501997"/>
            <a:ext cx="388739" cy="388739"/>
          </a:xfrm>
          <a:prstGeom prst="roundRect">
            <a:avLst>
              <a:gd name="adj" fmla="val 34295"/>
            </a:avLst>
          </a:prstGeom>
          <a:solidFill>
            <a:srgbClr val="EEEFF5"/>
          </a:solidFill>
          <a:ln/>
        </p:spPr>
      </p:sp>
      <p:sp>
        <p:nvSpPr>
          <p:cNvPr id="16" name="Text 4"/>
          <p:cNvSpPr/>
          <p:nvPr/>
        </p:nvSpPr>
        <p:spPr>
          <a:xfrm>
            <a:off x="1338055"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YEARS_EMPLOYED</a:t>
            </a:r>
            <a:endParaRPr lang="en-US" sz="2187" dirty="0"/>
          </a:p>
        </p:txBody>
      </p:sp>
      <p:graphicFrame>
        <p:nvGraphicFramePr>
          <p:cNvPr id="17" name="Table 16"/>
          <p:cNvGraphicFramePr>
            <a:graphicFrameLocks noGrp="1"/>
          </p:cNvGraphicFramePr>
          <p:nvPr/>
        </p:nvGraphicFramePr>
        <p:xfrm>
          <a:off x="1338055"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3.34</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-173.10</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3" name="Text 4"/>
          <p:cNvSpPr/>
          <p:nvPr/>
        </p:nvSpPr>
        <p:spPr>
          <a:xfrm>
            <a:off x="9499497"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YEARS_LAST_PHONE_CHANGE</a:t>
            </a:r>
            <a:endParaRPr lang="en-US" sz="2187" dirty="0"/>
          </a:p>
        </p:txBody>
      </p:sp>
      <p:graphicFrame>
        <p:nvGraphicFramePr>
          <p:cNvPr id="14" name="Table 13"/>
          <p:cNvGraphicFramePr>
            <a:graphicFrameLocks noGrp="1"/>
          </p:cNvGraphicFramePr>
          <p:nvPr/>
        </p:nvGraphicFramePr>
        <p:xfrm>
          <a:off x="10556964"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10879.92</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15482.5968</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3074" name="Picture 2"/>
          <p:cNvPicPr>
            <a:picLocks noChangeAspect="1" noChangeArrowheads="1"/>
          </p:cNvPicPr>
          <p:nvPr/>
        </p:nvPicPr>
        <p:blipFill>
          <a:blip r:embed="rId4"/>
          <a:srcRect/>
          <a:stretch>
            <a:fillRect/>
          </a:stretch>
        </p:blipFill>
        <p:spPr bwMode="auto">
          <a:xfrm>
            <a:off x="830662" y="3564169"/>
            <a:ext cx="6273800" cy="3962400"/>
          </a:xfrm>
          <a:prstGeom prst="rect">
            <a:avLst/>
          </a:prstGeom>
          <a:noFill/>
          <a:ln w="9525">
            <a:solidFill>
              <a:schemeClr val="tx1"/>
            </a:solidFill>
            <a:miter lim="800000"/>
            <a:headEnd/>
            <a:tailEnd/>
          </a:ln>
          <a:effectLst/>
        </p:spPr>
      </p:pic>
      <p:pic>
        <p:nvPicPr>
          <p:cNvPr id="3075" name="Picture 3"/>
          <p:cNvPicPr>
            <a:picLocks noChangeAspect="1" noChangeArrowheads="1"/>
          </p:cNvPicPr>
          <p:nvPr/>
        </p:nvPicPr>
        <p:blipFill>
          <a:blip r:embed="rId5"/>
          <a:srcRect/>
          <a:stretch>
            <a:fillRect/>
          </a:stretch>
        </p:blipFill>
        <p:spPr bwMode="auto">
          <a:xfrm>
            <a:off x="8136610" y="3494867"/>
            <a:ext cx="6026041" cy="4068305"/>
          </a:xfrm>
          <a:prstGeom prst="rect">
            <a:avLst/>
          </a:prstGeom>
          <a:noFill/>
          <a:ln w="9525">
            <a:solidFill>
              <a:schemeClr val="tx1"/>
            </a:solid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1112169" y="495834"/>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OUTLIERS</a:t>
            </a:r>
            <a:endParaRPr lang="en-US" sz="4374" dirty="0"/>
          </a:p>
        </p:txBody>
      </p:sp>
      <p:sp>
        <p:nvSpPr>
          <p:cNvPr id="6" name="Shape 2"/>
          <p:cNvSpPr/>
          <p:nvPr/>
        </p:nvSpPr>
        <p:spPr>
          <a:xfrm>
            <a:off x="4490799" y="2772489"/>
            <a:ext cx="388739" cy="388739"/>
          </a:xfrm>
          <a:prstGeom prst="roundRect">
            <a:avLst>
              <a:gd name="adj" fmla="val 34295"/>
            </a:avLst>
          </a:prstGeom>
          <a:solidFill>
            <a:srgbClr val="EEEFF5"/>
          </a:solidFill>
          <a:ln/>
        </p:spPr>
      </p:sp>
      <p:sp>
        <p:nvSpPr>
          <p:cNvPr id="9" name="Shape 5"/>
          <p:cNvSpPr/>
          <p:nvPr/>
        </p:nvSpPr>
        <p:spPr>
          <a:xfrm>
            <a:off x="9255085" y="2772489"/>
            <a:ext cx="388739" cy="388739"/>
          </a:xfrm>
          <a:prstGeom prst="roundRect">
            <a:avLst>
              <a:gd name="adj" fmla="val 34295"/>
            </a:avLst>
          </a:prstGeom>
          <a:solidFill>
            <a:srgbClr val="EEEFF5"/>
          </a:solidFill>
          <a:ln/>
        </p:spPr>
      </p:sp>
      <p:sp>
        <p:nvSpPr>
          <p:cNvPr id="12" name="Shape 8"/>
          <p:cNvSpPr/>
          <p:nvPr/>
        </p:nvSpPr>
        <p:spPr>
          <a:xfrm>
            <a:off x="4490799" y="5501997"/>
            <a:ext cx="388739" cy="388739"/>
          </a:xfrm>
          <a:prstGeom prst="roundRect">
            <a:avLst>
              <a:gd name="adj" fmla="val 34295"/>
            </a:avLst>
          </a:prstGeom>
          <a:solidFill>
            <a:srgbClr val="EEEFF5"/>
          </a:solidFill>
          <a:ln/>
        </p:spPr>
      </p:sp>
      <p:sp>
        <p:nvSpPr>
          <p:cNvPr id="16" name="Text 4"/>
          <p:cNvSpPr/>
          <p:nvPr/>
        </p:nvSpPr>
        <p:spPr>
          <a:xfrm>
            <a:off x="1338055"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CNT_CHILDREN</a:t>
            </a:r>
            <a:endParaRPr lang="en-US" sz="2187" dirty="0"/>
          </a:p>
        </p:txBody>
      </p:sp>
      <p:graphicFrame>
        <p:nvGraphicFramePr>
          <p:cNvPr id="17" name="Table 16"/>
          <p:cNvGraphicFramePr>
            <a:graphicFrameLocks noGrp="1"/>
          </p:cNvGraphicFramePr>
          <p:nvPr/>
        </p:nvGraphicFramePr>
        <p:xfrm>
          <a:off x="1338055"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0</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0.419874</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4098" name="Picture 2"/>
          <p:cNvPicPr>
            <a:picLocks noChangeAspect="1" noChangeArrowheads="1"/>
          </p:cNvPicPr>
          <p:nvPr/>
        </p:nvPicPr>
        <p:blipFill>
          <a:blip r:embed="rId4"/>
          <a:srcRect/>
          <a:stretch>
            <a:fillRect/>
          </a:stretch>
        </p:blipFill>
        <p:spPr bwMode="auto">
          <a:xfrm>
            <a:off x="891480" y="3604271"/>
            <a:ext cx="5900737" cy="4206875"/>
          </a:xfrm>
          <a:prstGeom prst="rect">
            <a:avLst/>
          </a:prstGeom>
          <a:noFill/>
          <a:ln w="9525">
            <a:solidFill>
              <a:schemeClr val="tx1"/>
            </a:solidFill>
            <a:miter lim="800000"/>
            <a:headEnd/>
            <a:tailEnd/>
          </a:ln>
          <a:effectLst/>
        </p:spPr>
      </p:pic>
      <p:sp>
        <p:nvSpPr>
          <p:cNvPr id="13" name="TextBox 12"/>
          <p:cNvSpPr txBox="1"/>
          <p:nvPr/>
        </p:nvSpPr>
        <p:spPr>
          <a:xfrm>
            <a:off x="7216363" y="1190207"/>
            <a:ext cx="7266393" cy="2112117"/>
          </a:xfrm>
          <a:prstGeom prst="rect">
            <a:avLst/>
          </a:prstGeom>
        </p:spPr>
        <p:txBody>
          <a:bodyPr wrap="square" rtlCol="0">
            <a:spAutoFit/>
          </a:bodyPr>
          <a:lstStyle/>
          <a:p>
            <a:pPr>
              <a:lnSpc>
                <a:spcPct val="150000"/>
              </a:lnSpc>
              <a:buFont typeface="Arial" pitchFamily="34" charset="0"/>
              <a:buChar char="•"/>
            </a:pPr>
            <a:r>
              <a:rPr lang="en-US" sz="1750" dirty="0">
                <a:solidFill>
                  <a:srgbClr val="272525"/>
                </a:solidFill>
                <a:latin typeface="Montserrat" pitchFamily="34" charset="0"/>
                <a:ea typeface="Montserrat" pitchFamily="34" charset="-122"/>
                <a:cs typeface="Montserrat" pitchFamily="34" charset="-120"/>
              </a:rPr>
              <a:t>   The presence of outliers in the "</a:t>
            </a:r>
            <a:r>
              <a:rPr lang="en-US" sz="1750" b="1" dirty="0">
                <a:solidFill>
                  <a:srgbClr val="272525"/>
                </a:solidFill>
                <a:latin typeface="Montserrat" pitchFamily="34" charset="0"/>
                <a:ea typeface="Montserrat" pitchFamily="34" charset="-122"/>
                <a:cs typeface="Montserrat" pitchFamily="34" charset="-120"/>
              </a:rPr>
              <a:t>AMT_CREDIT</a:t>
            </a:r>
            <a:r>
              <a:rPr lang="en-US" sz="1750" dirty="0">
                <a:solidFill>
                  <a:srgbClr val="272525"/>
                </a:solidFill>
                <a:latin typeface="Montserrat" pitchFamily="34" charset="0"/>
                <a:ea typeface="Montserrat" pitchFamily="34" charset="-122"/>
                <a:cs typeface="Montserrat" pitchFamily="34" charset="-120"/>
              </a:rPr>
              <a:t>“,”</a:t>
            </a:r>
            <a:r>
              <a:rPr lang="en-US" sz="1750" b="1" dirty="0">
                <a:solidFill>
                  <a:srgbClr val="272525"/>
                </a:solidFill>
                <a:latin typeface="Montserrat" pitchFamily="34" charset="0"/>
                <a:ea typeface="Montserrat" pitchFamily="34" charset="-122"/>
                <a:cs typeface="Montserrat" pitchFamily="34" charset="-120"/>
              </a:rPr>
              <a:t>    AMT_GOODS_PRICE</a:t>
            </a:r>
            <a:r>
              <a:rPr lang="en-US" sz="1750" dirty="0">
                <a:solidFill>
                  <a:srgbClr val="272525"/>
                </a:solidFill>
                <a:latin typeface="Montserrat" pitchFamily="34" charset="0"/>
                <a:ea typeface="Montserrat" pitchFamily="34" charset="-122"/>
                <a:cs typeface="Montserrat" pitchFamily="34" charset="-120"/>
              </a:rPr>
              <a:t>“, "</a:t>
            </a:r>
            <a:r>
              <a:rPr lang="en-US" sz="1750" b="1" dirty="0">
                <a:solidFill>
                  <a:srgbClr val="272525"/>
                </a:solidFill>
                <a:latin typeface="Montserrat" pitchFamily="34" charset="0"/>
                <a:ea typeface="Montserrat" pitchFamily="34" charset="-122"/>
                <a:cs typeface="Montserrat" pitchFamily="34" charset="-120"/>
              </a:rPr>
              <a:t>AMT_ANNUITY</a:t>
            </a:r>
            <a:r>
              <a:rPr lang="en-US" sz="1750" dirty="0">
                <a:solidFill>
                  <a:srgbClr val="272525"/>
                </a:solidFill>
                <a:latin typeface="Montserrat" pitchFamily="34" charset="0"/>
                <a:ea typeface="Montserrat" pitchFamily="34" charset="-122"/>
                <a:cs typeface="Montserrat" pitchFamily="34" charset="-120"/>
              </a:rPr>
              <a:t>" variables, indicates potential    discrepancies or extreme values in loan-related metrics. This suggests potential skewness in the distribution, warranting further investigation into data quality and its impact on analysis outcomes.</a:t>
            </a:r>
          </a:p>
        </p:txBody>
      </p:sp>
      <p:sp>
        <p:nvSpPr>
          <p:cNvPr id="19" name="TextBox 18"/>
          <p:cNvSpPr txBox="1"/>
          <p:nvPr/>
        </p:nvSpPr>
        <p:spPr>
          <a:xfrm>
            <a:off x="7219083" y="3419605"/>
            <a:ext cx="8132651" cy="369332"/>
          </a:xfrm>
          <a:prstGeom prst="rect">
            <a:avLst/>
          </a:prstGeom>
        </p:spPr>
        <p:txBody>
          <a:bodyPr wrap="square" rtlCol="0">
            <a:spAutoFit/>
          </a:bodyPr>
          <a:lstStyle/>
          <a:p>
            <a:pPr>
              <a:buFont typeface="Arial" pitchFamily="34" charset="0"/>
              <a:buChar char="•"/>
            </a:pPr>
            <a:r>
              <a:rPr lang="en-US" sz="1750" dirty="0">
                <a:solidFill>
                  <a:srgbClr val="272525"/>
                </a:solidFill>
                <a:latin typeface="Montserrat" pitchFamily="34" charset="0"/>
                <a:ea typeface="Montserrat" pitchFamily="34" charset="-122"/>
                <a:cs typeface="Montserrat" pitchFamily="34" charset="-120"/>
              </a:rPr>
              <a:t>   There are no outliers in </a:t>
            </a:r>
            <a:r>
              <a:rPr lang="en-US" sz="1750" b="1" dirty="0">
                <a:solidFill>
                  <a:srgbClr val="272525"/>
                </a:solidFill>
                <a:latin typeface="Montserrat" pitchFamily="34" charset="0"/>
                <a:ea typeface="Montserrat" pitchFamily="34" charset="-122"/>
                <a:cs typeface="Montserrat" pitchFamily="34" charset="-120"/>
              </a:rPr>
              <a:t>DAYS_BIRTH_YEARS.</a:t>
            </a:r>
            <a:endParaRPr lang="en-US" sz="1750" dirty="0">
              <a:solidFill>
                <a:srgbClr val="272525"/>
              </a:solidFill>
              <a:latin typeface="Montserrat" pitchFamily="34" charset="0"/>
              <a:ea typeface="Montserrat" pitchFamily="34" charset="-122"/>
              <a:cs typeface="Montserrat" pitchFamily="34" charset="-120"/>
            </a:endParaRPr>
          </a:p>
        </p:txBody>
      </p:sp>
      <p:sp>
        <p:nvSpPr>
          <p:cNvPr id="20" name="TextBox 19"/>
          <p:cNvSpPr txBox="1"/>
          <p:nvPr/>
        </p:nvSpPr>
        <p:spPr>
          <a:xfrm>
            <a:off x="7219083" y="4069853"/>
            <a:ext cx="8132651" cy="900246"/>
          </a:xfrm>
          <a:prstGeom prst="rect">
            <a:avLst/>
          </a:prstGeom>
        </p:spPr>
        <p:txBody>
          <a:bodyPr wrap="square" rtlCol="0">
            <a:spAutoFit/>
          </a:bodyPr>
          <a:lstStyle/>
          <a:p>
            <a:pPr>
              <a:lnSpc>
                <a:spcPct val="150000"/>
              </a:lnSpc>
              <a:buFont typeface="Arial" pitchFamily="34" charset="0"/>
              <a:buChar char="•"/>
            </a:pPr>
            <a:r>
              <a:rPr lang="en-US" sz="1750" dirty="0">
                <a:solidFill>
                  <a:srgbClr val="272525"/>
                </a:solidFill>
                <a:latin typeface="Montserrat" pitchFamily="34" charset="0"/>
                <a:ea typeface="Montserrat" pitchFamily="34" charset="-122"/>
                <a:cs typeface="Montserrat" pitchFamily="34" charset="-120"/>
              </a:rPr>
              <a:t>   The presence of outliers  at -999.98 in the "</a:t>
            </a:r>
            <a:r>
              <a:rPr lang="en-US" sz="1750" b="1" dirty="0">
                <a:solidFill>
                  <a:srgbClr val="272525"/>
                </a:solidFill>
                <a:latin typeface="Montserrat" pitchFamily="34" charset="0"/>
                <a:ea typeface="Montserrat" pitchFamily="34" charset="-122"/>
                <a:cs typeface="Montserrat" pitchFamily="34" charset="-120"/>
              </a:rPr>
              <a:t>YEARS_EMPLOYED"</a:t>
            </a:r>
            <a:r>
              <a:rPr lang="en-US" sz="1750" dirty="0">
                <a:solidFill>
                  <a:srgbClr val="272525"/>
                </a:solidFill>
                <a:latin typeface="Montserrat" pitchFamily="34" charset="0"/>
                <a:ea typeface="Montserrat" pitchFamily="34" charset="-122"/>
                <a:cs typeface="Montserrat" pitchFamily="34" charset="-120"/>
              </a:rPr>
              <a:t>  </a:t>
            </a:r>
          </a:p>
          <a:p>
            <a:pPr>
              <a:lnSpc>
                <a:spcPct val="150000"/>
              </a:lnSpc>
            </a:pPr>
            <a:r>
              <a:rPr lang="en-US" sz="1750" dirty="0">
                <a:solidFill>
                  <a:srgbClr val="272525"/>
                </a:solidFill>
                <a:latin typeface="Montserrat" pitchFamily="34" charset="0"/>
                <a:ea typeface="Montserrat" pitchFamily="34" charset="-122"/>
                <a:cs typeface="Montserrat" pitchFamily="34" charset="-120"/>
              </a:rPr>
              <a:t>   variable indicates potential data anomalies or errors.</a:t>
            </a:r>
          </a:p>
        </p:txBody>
      </p:sp>
      <p:sp>
        <p:nvSpPr>
          <p:cNvPr id="21" name="TextBox 20"/>
          <p:cNvSpPr txBox="1"/>
          <p:nvPr/>
        </p:nvSpPr>
        <p:spPr>
          <a:xfrm>
            <a:off x="7206715" y="5076816"/>
            <a:ext cx="8132651" cy="900246"/>
          </a:xfrm>
          <a:prstGeom prst="rect">
            <a:avLst/>
          </a:prstGeom>
        </p:spPr>
        <p:txBody>
          <a:bodyPr wrap="square" rtlCol="0">
            <a:spAutoFit/>
          </a:bodyPr>
          <a:lstStyle/>
          <a:p>
            <a:pPr>
              <a:lnSpc>
                <a:spcPct val="150000"/>
              </a:lnSpc>
              <a:buFont typeface="Arial" pitchFamily="34" charset="0"/>
              <a:buChar char="•"/>
            </a:pPr>
            <a:r>
              <a:rPr lang="en-US" sz="1750" dirty="0">
                <a:solidFill>
                  <a:srgbClr val="272525"/>
                </a:solidFill>
                <a:latin typeface="Montserrat" pitchFamily="34" charset="0"/>
                <a:ea typeface="Montserrat" pitchFamily="34" charset="-122"/>
                <a:cs typeface="Montserrat" pitchFamily="34" charset="-120"/>
              </a:rPr>
              <a:t>   The presence of outliers in the </a:t>
            </a:r>
            <a:r>
              <a:rPr lang="en-US" sz="1750" b="1" dirty="0">
                <a:solidFill>
                  <a:srgbClr val="272525"/>
                </a:solidFill>
                <a:latin typeface="Montserrat" pitchFamily="34" charset="0"/>
                <a:ea typeface="Montserrat" pitchFamily="34" charset="-122"/>
                <a:cs typeface="Montserrat" pitchFamily="34" charset="-120"/>
              </a:rPr>
              <a:t>"YEARS_LAST_PHONE_CHANGE</a:t>
            </a:r>
            <a:r>
              <a:rPr lang="en-US" sz="1750" dirty="0">
                <a:solidFill>
                  <a:srgbClr val="272525"/>
                </a:solidFill>
                <a:latin typeface="Montserrat" pitchFamily="34" charset="0"/>
                <a:ea typeface="Montserrat" pitchFamily="34" charset="-122"/>
                <a:cs typeface="Montserrat" pitchFamily="34" charset="-120"/>
              </a:rPr>
              <a:t>“</a:t>
            </a:r>
          </a:p>
          <a:p>
            <a:pPr>
              <a:lnSpc>
                <a:spcPct val="150000"/>
              </a:lnSpc>
            </a:pPr>
            <a:r>
              <a:rPr lang="en-US" sz="1750" dirty="0">
                <a:solidFill>
                  <a:srgbClr val="272525"/>
                </a:solidFill>
                <a:latin typeface="Montserrat" pitchFamily="34" charset="0"/>
                <a:ea typeface="Montserrat" pitchFamily="34" charset="-122"/>
                <a:cs typeface="Montserrat" pitchFamily="34" charset="-120"/>
              </a:rPr>
              <a:t>     variable may indicate potential data entry errors or inconsistencies.</a:t>
            </a:r>
          </a:p>
        </p:txBody>
      </p:sp>
      <p:sp>
        <p:nvSpPr>
          <p:cNvPr id="23" name="TextBox 22"/>
          <p:cNvSpPr txBox="1"/>
          <p:nvPr/>
        </p:nvSpPr>
        <p:spPr>
          <a:xfrm>
            <a:off x="7219083" y="6102986"/>
            <a:ext cx="8132651" cy="1708160"/>
          </a:xfrm>
          <a:prstGeom prst="rect">
            <a:avLst/>
          </a:prstGeom>
        </p:spPr>
        <p:txBody>
          <a:bodyPr wrap="square" rtlCol="0">
            <a:spAutoFit/>
          </a:bodyPr>
          <a:lstStyle/>
          <a:p>
            <a:pPr>
              <a:lnSpc>
                <a:spcPct val="150000"/>
              </a:lnSpc>
              <a:buFont typeface="Arial" pitchFamily="34" charset="0"/>
              <a:buChar char="•"/>
            </a:pPr>
            <a:r>
              <a:rPr lang="en-US" sz="1750" dirty="0">
                <a:solidFill>
                  <a:srgbClr val="272525"/>
                </a:solidFill>
                <a:latin typeface="Montserrat" pitchFamily="34" charset="0"/>
                <a:ea typeface="Montserrat" pitchFamily="34" charset="-122"/>
                <a:cs typeface="Montserrat" pitchFamily="34" charset="-120"/>
              </a:rPr>
              <a:t>   The presence of individuals with counts of 9, 8, and 7 children in the    "</a:t>
            </a:r>
            <a:r>
              <a:rPr lang="en-US" sz="1750" b="1" dirty="0">
                <a:solidFill>
                  <a:srgbClr val="272525"/>
                </a:solidFill>
                <a:latin typeface="Montserrat" pitchFamily="34" charset="0"/>
                <a:ea typeface="Montserrat" pitchFamily="34" charset="-122"/>
                <a:cs typeface="Montserrat" pitchFamily="34" charset="-120"/>
              </a:rPr>
              <a:t>CNT_CHILDREN" </a:t>
            </a:r>
            <a:r>
              <a:rPr lang="en-US" sz="1750" dirty="0">
                <a:solidFill>
                  <a:srgbClr val="272525"/>
                </a:solidFill>
                <a:latin typeface="Montserrat" pitchFamily="34" charset="0"/>
                <a:ea typeface="Montserrat" pitchFamily="34" charset="-122"/>
                <a:cs typeface="Montserrat" pitchFamily="34" charset="-120"/>
              </a:rPr>
              <a:t>variable suggests the existence of outliers or extreme</a:t>
            </a:r>
          </a:p>
          <a:p>
            <a:pPr>
              <a:lnSpc>
                <a:spcPct val="150000"/>
              </a:lnSpc>
            </a:pPr>
            <a:r>
              <a:rPr lang="en-US" sz="1750" dirty="0">
                <a:solidFill>
                  <a:srgbClr val="272525"/>
                </a:solidFill>
                <a:latin typeface="Montserrat" pitchFamily="34" charset="0"/>
                <a:ea typeface="Montserrat" pitchFamily="34" charset="-122"/>
                <a:cs typeface="Montserrat" pitchFamily="34" charset="-120"/>
              </a:rPr>
              <a:t>    values in the dataset. This may indicate data anomalies, as such high</a:t>
            </a:r>
          </a:p>
          <a:p>
            <a:pPr>
              <a:lnSpc>
                <a:spcPct val="150000"/>
              </a:lnSpc>
            </a:pPr>
            <a:r>
              <a:rPr lang="en-US" sz="1750" dirty="0">
                <a:solidFill>
                  <a:srgbClr val="272525"/>
                </a:solidFill>
                <a:latin typeface="Montserrat" pitchFamily="34" charset="0"/>
                <a:ea typeface="Montserrat" pitchFamily="34" charset="-122"/>
                <a:cs typeface="Montserrat" pitchFamily="34" charset="-120"/>
              </a:rPr>
              <a:t>   counts of children are relatively uncommon.</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1549937" y="1883292"/>
            <a:ext cx="5276493" cy="659606"/>
          </a:xfrm>
          <a:prstGeom prst="rect">
            <a:avLst/>
          </a:prstGeom>
          <a:noFill/>
          <a:ln/>
        </p:spPr>
        <p:txBody>
          <a:bodyPr wrap="none" rtlCol="0" anchor="t"/>
          <a:lstStyle/>
          <a:p>
            <a:pPr>
              <a:lnSpc>
                <a:spcPts val="5193"/>
              </a:lnSpc>
            </a:pPr>
            <a:r>
              <a:rPr lang="en-US" sz="4155" b="1" dirty="0">
                <a:solidFill>
                  <a:srgbClr val="396AF1"/>
                </a:solidFill>
                <a:latin typeface="Barlow" pitchFamily="34" charset="0"/>
                <a:ea typeface="Barlow" pitchFamily="34" charset="-122"/>
                <a:cs typeface="Barlow" pitchFamily="34" charset="-120"/>
                <a:hlinkClick r:id="rId4" action="ppaction://hlinkfile"/>
              </a:rPr>
              <a:t>DATA UNDERSTANDING</a:t>
            </a:r>
            <a:endParaRPr lang="en-US" sz="4155" dirty="0"/>
          </a:p>
        </p:txBody>
      </p:sp>
      <p:sp>
        <p:nvSpPr>
          <p:cNvPr id="9" name="Text 5"/>
          <p:cNvSpPr/>
          <p:nvPr/>
        </p:nvSpPr>
        <p:spPr>
          <a:xfrm>
            <a:off x="1301969" y="2957634"/>
            <a:ext cx="559907" cy="395645"/>
          </a:xfrm>
          <a:prstGeom prst="rect">
            <a:avLst/>
          </a:prstGeom>
          <a:noFill/>
          <a:ln>
            <a:noFill/>
          </a:ln>
        </p:spPr>
        <p:txBody>
          <a:bodyPr wrap="none" rtlCol="0" anchor="t"/>
          <a:lstStyle/>
          <a:p>
            <a:pPr marL="0" indent="0" algn="ctr">
              <a:lnSpc>
                <a:spcPts val="3116"/>
              </a:lnSpc>
              <a:buNone/>
            </a:pPr>
            <a:r>
              <a:rPr lang="en-US" sz="2493" b="1" dirty="0">
                <a:solidFill>
                  <a:srgbClr val="396AF1"/>
                </a:solidFill>
                <a:latin typeface="Barlow" pitchFamily="34" charset="0"/>
                <a:ea typeface="Barlow" pitchFamily="34" charset="-122"/>
                <a:cs typeface="Barlow" pitchFamily="34" charset="-120"/>
              </a:rPr>
              <a:t>1</a:t>
            </a:r>
            <a:endParaRPr lang="en-US" sz="2493" dirty="0"/>
          </a:p>
        </p:txBody>
      </p:sp>
      <p:sp>
        <p:nvSpPr>
          <p:cNvPr id="10" name="Text 6"/>
          <p:cNvSpPr/>
          <p:nvPr/>
        </p:nvSpPr>
        <p:spPr>
          <a:xfrm>
            <a:off x="2098258" y="3004128"/>
            <a:ext cx="2903696" cy="329803"/>
          </a:xfrm>
          <a:prstGeom prst="rect">
            <a:avLst/>
          </a:prstGeom>
          <a:noFill/>
          <a:ln/>
        </p:spPr>
        <p:txBody>
          <a:bodyPr wrap="none" rtlCol="0" anchor="t"/>
          <a:lstStyle/>
          <a:p>
            <a:pPr marL="0" indent="0" algn="l">
              <a:lnSpc>
                <a:spcPts val="2597"/>
              </a:lnSpc>
              <a:buNone/>
            </a:pPr>
            <a:r>
              <a:rPr lang="en-US" sz="2077" b="1" dirty="0">
                <a:latin typeface="Barlow" pitchFamily="34" charset="0"/>
                <a:ea typeface="Barlow" pitchFamily="34" charset="-122"/>
                <a:cs typeface="Barlow" pitchFamily="34" charset="-120"/>
              </a:rPr>
              <a:t>File_2</a:t>
            </a:r>
            <a:r>
              <a:rPr lang="en-US" sz="2077" b="1" dirty="0">
                <a:solidFill>
                  <a:srgbClr val="396AF1"/>
                </a:solidFill>
                <a:latin typeface="Barlow" pitchFamily="34" charset="0"/>
                <a:ea typeface="Barlow" pitchFamily="34" charset="-122"/>
                <a:cs typeface="Barlow" pitchFamily="34" charset="-120"/>
              </a:rPr>
              <a:t>:  Previous_application_data</a:t>
            </a:r>
            <a:endParaRPr lang="en-US" sz="2077" dirty="0"/>
          </a:p>
        </p:txBody>
      </p:sp>
      <p:sp>
        <p:nvSpPr>
          <p:cNvPr id="11" name="Text 7"/>
          <p:cNvSpPr/>
          <p:nvPr/>
        </p:nvSpPr>
        <p:spPr>
          <a:xfrm>
            <a:off x="2268736" y="3537984"/>
            <a:ext cx="7386708" cy="1262182"/>
          </a:xfrm>
          <a:prstGeom prst="rect">
            <a:avLst/>
          </a:prstGeom>
          <a:noFill/>
          <a:ln/>
        </p:spPr>
        <p:txBody>
          <a:bodyPr wrap="square" rtlCol="0" anchor="t"/>
          <a:lstStyle/>
          <a:p>
            <a:r>
              <a:rPr lang="en-US" sz="1750" dirty="0">
                <a:solidFill>
                  <a:srgbClr val="272525"/>
                </a:solidFill>
                <a:latin typeface="Montserrat" pitchFamily="34" charset="0"/>
                <a:ea typeface="Montserrat" pitchFamily="34" charset="-122"/>
                <a:cs typeface="Montserrat" pitchFamily="34" charset="-120"/>
              </a:rPr>
              <a:t>This provides details about the previous loan applications such as identification, application details, contract information, interest rates, purpose and status, goods and clients details, Portfolio and product, timeline, and insurance.</a:t>
            </a:r>
          </a:p>
          <a:p>
            <a:pPr>
              <a:lnSpc>
                <a:spcPts val="2798"/>
              </a:lnSpc>
            </a:pPr>
            <a:endParaRPr lang="en-US" sz="1662" dirty="0"/>
          </a:p>
        </p:txBody>
      </p:sp>
      <p:sp>
        <p:nvSpPr>
          <p:cNvPr id="12" name="Shape 8"/>
          <p:cNvSpPr/>
          <p:nvPr/>
        </p:nvSpPr>
        <p:spPr>
          <a:xfrm>
            <a:off x="1345406" y="3843159"/>
            <a:ext cx="738664" cy="94893"/>
          </a:xfrm>
          <a:prstGeom prst="roundRect">
            <a:avLst>
              <a:gd name="adj" fmla="val 133452"/>
            </a:avLst>
          </a:prstGeom>
          <a:solidFill>
            <a:srgbClr val="EEEFF5"/>
          </a:solidFill>
          <a:ln/>
        </p:spPr>
      </p:sp>
      <p:sp>
        <p:nvSpPr>
          <p:cNvPr id="13" name="Shape 9"/>
          <p:cNvSpPr/>
          <p:nvPr/>
        </p:nvSpPr>
        <p:spPr>
          <a:xfrm>
            <a:off x="870585" y="3653314"/>
            <a:ext cx="474821" cy="474821"/>
          </a:xfrm>
          <a:prstGeom prst="roundRect">
            <a:avLst>
              <a:gd name="adj" fmla="val 26670"/>
            </a:avLst>
          </a:prstGeom>
          <a:solidFill>
            <a:srgbClr val="EEEFF5"/>
          </a:solidFill>
          <a:ln/>
        </p:spPr>
      </p:sp>
      <p:sp>
        <p:nvSpPr>
          <p:cNvPr id="17" name="Shape 13"/>
          <p:cNvSpPr/>
          <p:nvPr/>
        </p:nvSpPr>
        <p:spPr>
          <a:xfrm>
            <a:off x="1345406" y="5945445"/>
            <a:ext cx="738664" cy="94893"/>
          </a:xfrm>
          <a:prstGeom prst="roundRect">
            <a:avLst>
              <a:gd name="adj" fmla="val 133452"/>
            </a:avLst>
          </a:prstGeom>
          <a:solidFill>
            <a:srgbClr val="EEEFF5"/>
          </a:solidFill>
          <a:ln/>
        </p:spPr>
      </p:sp>
      <p:sp>
        <p:nvSpPr>
          <p:cNvPr id="18" name="Shape 14"/>
          <p:cNvSpPr/>
          <p:nvPr/>
        </p:nvSpPr>
        <p:spPr>
          <a:xfrm>
            <a:off x="870585" y="5755600"/>
            <a:ext cx="474821" cy="474821"/>
          </a:xfrm>
          <a:prstGeom prst="roundRect">
            <a:avLst>
              <a:gd name="adj" fmla="val 26670"/>
            </a:avLst>
          </a:prstGeom>
          <a:solidFill>
            <a:srgbClr val="EEEFF5"/>
          </a:solidFill>
          <a:ln/>
        </p:spPr>
      </p:sp>
      <p:graphicFrame>
        <p:nvGraphicFramePr>
          <p:cNvPr id="24" name="Table 23"/>
          <p:cNvGraphicFramePr>
            <a:graphicFrameLocks noGrp="1"/>
          </p:cNvGraphicFramePr>
          <p:nvPr/>
        </p:nvGraphicFramePr>
        <p:xfrm>
          <a:off x="2084069" y="5503483"/>
          <a:ext cx="6315024" cy="1453876"/>
        </p:xfrm>
        <a:graphic>
          <a:graphicData uri="http://schemas.openxmlformats.org/drawingml/2006/table">
            <a:tbl>
              <a:tblPr firstRow="1" bandRow="1">
                <a:tableStyleId>{5940675A-B579-460E-94D1-54222C63F5DA}</a:tableStyleId>
              </a:tblPr>
              <a:tblGrid>
                <a:gridCol w="2105008">
                  <a:extLst>
                    <a:ext uri="{9D8B030D-6E8A-4147-A177-3AD203B41FA5}">
                      <a16:colId xmlns:a16="http://schemas.microsoft.com/office/drawing/2014/main" val="20000"/>
                    </a:ext>
                  </a:extLst>
                </a:gridCol>
                <a:gridCol w="2105008">
                  <a:extLst>
                    <a:ext uri="{9D8B030D-6E8A-4147-A177-3AD203B41FA5}">
                      <a16:colId xmlns:a16="http://schemas.microsoft.com/office/drawing/2014/main" val="20001"/>
                    </a:ext>
                  </a:extLst>
                </a:gridCol>
                <a:gridCol w="2105008">
                  <a:extLst>
                    <a:ext uri="{9D8B030D-6E8A-4147-A177-3AD203B41FA5}">
                      <a16:colId xmlns:a16="http://schemas.microsoft.com/office/drawing/2014/main" val="20002"/>
                    </a:ext>
                  </a:extLst>
                </a:gridCol>
              </a:tblGrid>
              <a:tr h="726938">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726938">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
        <p:nvSpPr>
          <p:cNvPr id="25" name="TextBox 24"/>
          <p:cNvSpPr txBox="1"/>
          <p:nvPr/>
        </p:nvSpPr>
        <p:spPr>
          <a:xfrm>
            <a:off x="2471527" y="5694199"/>
            <a:ext cx="1146468" cy="361637"/>
          </a:xfrm>
          <a:prstGeom prst="rect">
            <a:avLst/>
          </a:prstGeom>
          <a:no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Columns</a:t>
            </a:r>
          </a:p>
        </p:txBody>
      </p:sp>
      <p:sp>
        <p:nvSpPr>
          <p:cNvPr id="26" name="TextBox 25"/>
          <p:cNvSpPr txBox="1"/>
          <p:nvPr/>
        </p:nvSpPr>
        <p:spPr>
          <a:xfrm>
            <a:off x="6529027" y="5700097"/>
            <a:ext cx="1866986" cy="361637"/>
          </a:xfrm>
          <a:prstGeom prst="rect">
            <a:avLst/>
          </a:prstGeom>
          <a:no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NULL Columns </a:t>
            </a:r>
          </a:p>
        </p:txBody>
      </p:sp>
      <p:sp>
        <p:nvSpPr>
          <p:cNvPr id="27" name="TextBox 26"/>
          <p:cNvSpPr txBox="1"/>
          <p:nvPr/>
        </p:nvSpPr>
        <p:spPr>
          <a:xfrm>
            <a:off x="4764839" y="5678701"/>
            <a:ext cx="784189" cy="361637"/>
          </a:xfrm>
          <a:prstGeom prst="rect">
            <a:avLst/>
          </a:prstGeom>
          <a:no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Rows</a:t>
            </a:r>
          </a:p>
        </p:txBody>
      </p:sp>
      <p:sp>
        <p:nvSpPr>
          <p:cNvPr id="28" name="TextBox 27"/>
          <p:cNvSpPr txBox="1"/>
          <p:nvPr/>
        </p:nvSpPr>
        <p:spPr>
          <a:xfrm>
            <a:off x="2774197" y="6402114"/>
            <a:ext cx="421910" cy="410112"/>
          </a:xfrm>
          <a:prstGeom prst="rect">
            <a:avLst/>
          </a:prstGeom>
          <a:noFill/>
          <a:ln/>
        </p:spPr>
        <p:txBody>
          <a:bodyPr wrap="none" rtlCol="0">
            <a:spAutoFit/>
          </a:bodyPr>
          <a:lstStyle/>
          <a:p>
            <a:pPr>
              <a:lnSpc>
                <a:spcPts val="2798"/>
              </a:lnSpc>
            </a:pPr>
            <a:r>
              <a:rPr lang="en-US" sz="1662" dirty="0">
                <a:solidFill>
                  <a:srgbClr val="272525"/>
                </a:solidFill>
                <a:latin typeface="Montserrat" pitchFamily="34" charset="0"/>
                <a:ea typeface="Montserrat" pitchFamily="34" charset="-122"/>
                <a:cs typeface="Montserrat" pitchFamily="34" charset="-120"/>
              </a:rPr>
              <a:t>37</a:t>
            </a:r>
          </a:p>
        </p:txBody>
      </p:sp>
      <p:sp>
        <p:nvSpPr>
          <p:cNvPr id="29" name="TextBox 28"/>
          <p:cNvSpPr txBox="1"/>
          <p:nvPr/>
        </p:nvSpPr>
        <p:spPr>
          <a:xfrm>
            <a:off x="4764839" y="6369848"/>
            <a:ext cx="837089" cy="410112"/>
          </a:xfrm>
          <a:prstGeom prst="rect">
            <a:avLst/>
          </a:prstGeom>
          <a:noFill/>
          <a:ln/>
        </p:spPr>
        <p:txBody>
          <a:bodyPr wrap="none" rtlCol="0">
            <a:spAutoFit/>
          </a:bodyPr>
          <a:lstStyle/>
          <a:p>
            <a:pPr>
              <a:lnSpc>
                <a:spcPts val="2798"/>
              </a:lnSpc>
            </a:pPr>
            <a:r>
              <a:rPr lang="en-US" sz="1662" dirty="0">
                <a:solidFill>
                  <a:srgbClr val="272525"/>
                </a:solidFill>
                <a:latin typeface="Montserrat" pitchFamily="34" charset="0"/>
                <a:ea typeface="Montserrat" pitchFamily="34" charset="-122"/>
                <a:cs typeface="Montserrat" pitchFamily="34" charset="-120"/>
              </a:rPr>
              <a:t>49,999</a:t>
            </a:r>
          </a:p>
        </p:txBody>
      </p:sp>
      <p:sp>
        <p:nvSpPr>
          <p:cNvPr id="30" name="TextBox 29"/>
          <p:cNvSpPr txBox="1"/>
          <p:nvPr/>
        </p:nvSpPr>
        <p:spPr>
          <a:xfrm>
            <a:off x="7082276" y="6371118"/>
            <a:ext cx="421910" cy="410112"/>
          </a:xfrm>
          <a:prstGeom prst="rect">
            <a:avLst/>
          </a:prstGeom>
          <a:noFill/>
          <a:ln/>
        </p:spPr>
        <p:txBody>
          <a:bodyPr wrap="none" rtlCol="0">
            <a:spAutoFit/>
          </a:bodyPr>
          <a:lstStyle/>
          <a:p>
            <a:pPr>
              <a:lnSpc>
                <a:spcPts val="2798"/>
              </a:lnSpc>
            </a:pPr>
            <a:r>
              <a:rPr lang="en-US" sz="1662" dirty="0">
                <a:solidFill>
                  <a:srgbClr val="272525"/>
                </a:solidFill>
                <a:latin typeface="Montserrat" pitchFamily="34" charset="0"/>
                <a:ea typeface="Montserrat" pitchFamily="34" charset="-122"/>
                <a:cs typeface="Montserrat" pitchFamily="34" charset="-120"/>
              </a:rPr>
              <a:t>14</a:t>
            </a:r>
          </a:p>
        </p:txBody>
      </p:sp>
      <p:pic>
        <p:nvPicPr>
          <p:cNvPr id="20" name="Image 1" descr="preencoded.png"/>
          <p:cNvPicPr>
            <a:picLocks noChangeAspect="1"/>
          </p:cNvPicPr>
          <p:nvPr/>
        </p:nvPicPr>
        <p:blipFill>
          <a:blip r:embed="rId5"/>
          <a:stretch>
            <a:fillRect/>
          </a:stretch>
        </p:blipFill>
        <p:spPr>
          <a:xfrm>
            <a:off x="10306373" y="-1"/>
            <a:ext cx="4308525" cy="8229601"/>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5007695" y="893883"/>
            <a:ext cx="5276493" cy="659606"/>
          </a:xfrm>
          <a:prstGeom prst="rect">
            <a:avLst/>
          </a:prstGeom>
          <a:noFill/>
          <a:ln/>
        </p:spPr>
        <p:txBody>
          <a:bodyPr wrap="none" rtlCol="0" anchor="t"/>
          <a:lstStyle/>
          <a:p>
            <a:pPr marL="0" indent="0">
              <a:lnSpc>
                <a:spcPts val="5193"/>
              </a:lnSpc>
              <a:buNone/>
            </a:pPr>
            <a:r>
              <a:rPr lang="en-US" sz="4155" b="1" dirty="0">
                <a:solidFill>
                  <a:srgbClr val="396AF1"/>
                </a:solidFill>
                <a:latin typeface="Barlow" pitchFamily="34" charset="0"/>
                <a:ea typeface="Barlow" pitchFamily="34" charset="-122"/>
                <a:cs typeface="Barlow" pitchFamily="34" charset="-120"/>
              </a:rPr>
              <a:t>DATA CLEANSING</a:t>
            </a:r>
            <a:endParaRPr lang="en-US" sz="4155" dirty="0"/>
          </a:p>
        </p:txBody>
      </p:sp>
      <p:sp>
        <p:nvSpPr>
          <p:cNvPr id="11" name="Text 7"/>
          <p:cNvSpPr/>
          <p:nvPr/>
        </p:nvSpPr>
        <p:spPr>
          <a:xfrm>
            <a:off x="5069687" y="1593175"/>
            <a:ext cx="7386708" cy="631091"/>
          </a:xfrm>
          <a:prstGeom prst="rect">
            <a:avLst/>
          </a:prstGeom>
          <a:noFill/>
          <a:ln/>
        </p:spPr>
        <p:txBody>
          <a:bodyPr wrap="square" rtlCol="0" anchor="t"/>
          <a:lstStyle/>
          <a:p>
            <a:pPr>
              <a:lnSpc>
                <a:spcPts val="2798"/>
              </a:lnSpc>
            </a:pPr>
            <a:r>
              <a:rPr lang="en-US" sz="1662" dirty="0">
                <a:solidFill>
                  <a:srgbClr val="272525"/>
                </a:solidFill>
                <a:latin typeface="Montserrat" pitchFamily="34" charset="0"/>
                <a:ea typeface="Montserrat" pitchFamily="34" charset="-122"/>
                <a:cs typeface="Montserrat" pitchFamily="34" charset="-120"/>
              </a:rPr>
              <a:t>This provides details about the percentage of missing values.</a:t>
            </a:r>
            <a:endParaRPr lang="en-US" sz="1662" dirty="0"/>
          </a:p>
        </p:txBody>
      </p:sp>
      <p:sp>
        <p:nvSpPr>
          <p:cNvPr id="12" name="Shape 8"/>
          <p:cNvSpPr/>
          <p:nvPr/>
        </p:nvSpPr>
        <p:spPr>
          <a:xfrm>
            <a:off x="1345406" y="3843159"/>
            <a:ext cx="738664" cy="94893"/>
          </a:xfrm>
          <a:prstGeom prst="roundRect">
            <a:avLst>
              <a:gd name="adj" fmla="val 133452"/>
            </a:avLst>
          </a:prstGeom>
          <a:solidFill>
            <a:srgbClr val="EEEFF5"/>
          </a:solidFill>
          <a:ln/>
        </p:spPr>
      </p:sp>
      <p:sp>
        <p:nvSpPr>
          <p:cNvPr id="13" name="Shape 9"/>
          <p:cNvSpPr/>
          <p:nvPr/>
        </p:nvSpPr>
        <p:spPr>
          <a:xfrm>
            <a:off x="870585" y="3653314"/>
            <a:ext cx="474821" cy="474821"/>
          </a:xfrm>
          <a:prstGeom prst="roundRect">
            <a:avLst>
              <a:gd name="adj" fmla="val 26670"/>
            </a:avLst>
          </a:prstGeom>
          <a:solidFill>
            <a:srgbClr val="EEEFF5"/>
          </a:solidFill>
          <a:ln/>
        </p:spPr>
      </p:sp>
      <p:sp>
        <p:nvSpPr>
          <p:cNvPr id="17" name="Shape 13"/>
          <p:cNvSpPr/>
          <p:nvPr/>
        </p:nvSpPr>
        <p:spPr>
          <a:xfrm>
            <a:off x="1345406" y="5945445"/>
            <a:ext cx="738664" cy="94893"/>
          </a:xfrm>
          <a:prstGeom prst="roundRect">
            <a:avLst>
              <a:gd name="adj" fmla="val 133452"/>
            </a:avLst>
          </a:prstGeom>
          <a:solidFill>
            <a:srgbClr val="EEEFF5"/>
          </a:solidFill>
          <a:ln/>
        </p:spPr>
      </p:sp>
      <p:sp>
        <p:nvSpPr>
          <p:cNvPr id="18" name="Shape 14"/>
          <p:cNvSpPr/>
          <p:nvPr/>
        </p:nvSpPr>
        <p:spPr>
          <a:xfrm>
            <a:off x="870585" y="5755600"/>
            <a:ext cx="474821" cy="474821"/>
          </a:xfrm>
          <a:prstGeom prst="roundRect">
            <a:avLst>
              <a:gd name="adj" fmla="val 26670"/>
            </a:avLst>
          </a:prstGeom>
          <a:solidFill>
            <a:srgbClr val="EEEFF5"/>
          </a:solidFill>
          <a:ln/>
        </p:spPr>
      </p:sp>
      <p:pic>
        <p:nvPicPr>
          <p:cNvPr id="16" name="Picture 15" descr="Data-Cleaning.jpg"/>
          <p:cNvPicPr>
            <a:picLocks noChangeAspect="1"/>
          </p:cNvPicPr>
          <p:nvPr/>
        </p:nvPicPr>
        <p:blipFill>
          <a:blip r:embed="rId4"/>
          <a:srcRect l="11307" r="6869"/>
          <a:stretch>
            <a:fillRect/>
          </a:stretch>
        </p:blipFill>
        <p:spPr>
          <a:xfrm>
            <a:off x="0" y="13335"/>
            <a:ext cx="4262034" cy="8229600"/>
          </a:xfrm>
          <a:prstGeom prst="rect">
            <a:avLst/>
          </a:prstGeom>
        </p:spPr>
      </p:pic>
      <p:sp>
        <p:nvSpPr>
          <p:cNvPr id="21" name="TextBox 20"/>
          <p:cNvSpPr txBox="1"/>
          <p:nvPr/>
        </p:nvSpPr>
        <p:spPr>
          <a:xfrm>
            <a:off x="5023193" y="7017449"/>
            <a:ext cx="9045189" cy="923330"/>
          </a:xfrm>
          <a:prstGeom prst="rect">
            <a:avLst/>
          </a:prstGeom>
          <a:solidFill>
            <a:schemeClr val="accent1">
              <a:lumMod val="40000"/>
              <a:lumOff val="60000"/>
            </a:schemeClr>
          </a:solidFill>
          <a:ln w="38100">
            <a:solidFill>
              <a:schemeClr val="accent1">
                <a:lumMod val="75000"/>
              </a:schemeClr>
            </a:solidFill>
          </a:ln>
          <a:scene3d>
            <a:camera prst="orthographicFront"/>
            <a:lightRig rig="threePt" dir="t"/>
          </a:scene3d>
          <a:sp3d>
            <a:bevelT w="114300" prst="hardEdge"/>
          </a:sp3d>
        </p:spPr>
        <p:txBody>
          <a:bodyPr wrap="square" rtlCol="0">
            <a:spAutoFit/>
          </a:bodyPr>
          <a:lstStyle/>
          <a:p>
            <a:r>
              <a:rPr lang="en-US" b="1" dirty="0">
                <a:latin typeface="Fraunces" pitchFamily="34" charset="0"/>
                <a:ea typeface="Fraunces" pitchFamily="34" charset="-122"/>
                <a:cs typeface="Fraunces" pitchFamily="34" charset="-120"/>
              </a:rPr>
              <a:t>Within our dataset of </a:t>
            </a:r>
            <a:r>
              <a:rPr lang="en-US" b="1" dirty="0">
                <a:solidFill>
                  <a:srgbClr val="FF0000"/>
                </a:solidFill>
                <a:latin typeface="Fraunces" pitchFamily="34" charset="0"/>
                <a:ea typeface="Fraunces" pitchFamily="34" charset="-122"/>
                <a:cs typeface="Fraunces" pitchFamily="34" charset="-120"/>
              </a:rPr>
              <a:t>37</a:t>
            </a:r>
            <a:r>
              <a:rPr lang="en-US" b="1" dirty="0">
                <a:latin typeface="Fraunces" pitchFamily="34" charset="0"/>
                <a:ea typeface="Fraunces" pitchFamily="34" charset="-122"/>
                <a:cs typeface="Fraunces" pitchFamily="34" charset="-120"/>
              </a:rPr>
              <a:t> columns, </a:t>
            </a:r>
            <a:r>
              <a:rPr lang="en-US" b="1" dirty="0">
                <a:solidFill>
                  <a:srgbClr val="FF0000"/>
                </a:solidFill>
                <a:latin typeface="Fraunces" pitchFamily="34" charset="0"/>
                <a:ea typeface="Fraunces" pitchFamily="34" charset="-122"/>
                <a:cs typeface="Fraunces" pitchFamily="34" charset="-120"/>
              </a:rPr>
              <a:t>14</a:t>
            </a:r>
            <a:r>
              <a:rPr lang="en-US" b="1" dirty="0">
                <a:latin typeface="Fraunces" pitchFamily="34" charset="0"/>
                <a:ea typeface="Fraunces" pitchFamily="34" charset="-122"/>
                <a:cs typeface="Fraunces" pitchFamily="34" charset="-120"/>
              </a:rPr>
              <a:t> contain missing values </a:t>
            </a:r>
            <a:r>
              <a:rPr lang="en-US" b="1" dirty="0">
                <a:solidFill>
                  <a:srgbClr val="FF0000"/>
                </a:solidFill>
                <a:latin typeface="Fraunces" pitchFamily="34" charset="0"/>
                <a:ea typeface="Fraunces" pitchFamily="34" charset="-122"/>
                <a:cs typeface="Fraunces" pitchFamily="34" charset="-120"/>
              </a:rPr>
              <a:t>exceeding 30%. </a:t>
            </a:r>
            <a:r>
              <a:rPr lang="en-US" b="1" dirty="0">
                <a:latin typeface="Fraunces" pitchFamily="34" charset="0"/>
                <a:ea typeface="Fraunces" pitchFamily="34" charset="-122"/>
                <a:cs typeface="Fraunces" pitchFamily="34" charset="-120"/>
              </a:rPr>
              <a:t>Given the potential biases and inaccuracies associated with imputation in such cases, removing these columns is advisable.</a:t>
            </a:r>
          </a:p>
        </p:txBody>
      </p:sp>
      <p:pic>
        <p:nvPicPr>
          <p:cNvPr id="5122" name="Picture 2"/>
          <p:cNvPicPr>
            <a:picLocks noChangeAspect="1" noChangeArrowheads="1"/>
          </p:cNvPicPr>
          <p:nvPr/>
        </p:nvPicPr>
        <p:blipFill>
          <a:blip r:embed="rId5"/>
          <a:srcRect/>
          <a:stretch>
            <a:fillRect/>
          </a:stretch>
        </p:blipFill>
        <p:spPr bwMode="auto">
          <a:xfrm>
            <a:off x="4994510" y="2230362"/>
            <a:ext cx="8938466" cy="4492625"/>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5467"/>
            <a:ext cx="14630400" cy="8198635"/>
          </a:xfrm>
          <a:prstGeom prst="rect">
            <a:avLst/>
          </a:prstGeom>
          <a:solidFill>
            <a:srgbClr val="EEEFF5"/>
          </a:solidFill>
          <a:ln/>
        </p:spPr>
      </p:sp>
      <p:sp>
        <p:nvSpPr>
          <p:cNvPr id="5" name="Text 1"/>
          <p:cNvSpPr/>
          <p:nvPr/>
        </p:nvSpPr>
        <p:spPr>
          <a:xfrm>
            <a:off x="2077640" y="1346120"/>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DROP</a:t>
            </a:r>
            <a:endParaRPr lang="en-US" sz="4374" dirty="0"/>
          </a:p>
        </p:txBody>
      </p:sp>
      <p:sp>
        <p:nvSpPr>
          <p:cNvPr id="6" name="Shape 2"/>
          <p:cNvSpPr/>
          <p:nvPr/>
        </p:nvSpPr>
        <p:spPr>
          <a:xfrm>
            <a:off x="833199" y="2950131"/>
            <a:ext cx="388739" cy="388739"/>
          </a:xfrm>
          <a:prstGeom prst="roundRect">
            <a:avLst>
              <a:gd name="adj" fmla="val 34295"/>
            </a:avLst>
          </a:prstGeom>
          <a:solidFill>
            <a:srgbClr val="EEEFF5"/>
          </a:solidFill>
          <a:ln/>
        </p:spPr>
      </p:sp>
      <p:sp>
        <p:nvSpPr>
          <p:cNvPr id="9" name="Shape 5"/>
          <p:cNvSpPr/>
          <p:nvPr/>
        </p:nvSpPr>
        <p:spPr>
          <a:xfrm>
            <a:off x="5597485" y="2950131"/>
            <a:ext cx="388739" cy="388739"/>
          </a:xfrm>
          <a:prstGeom prst="roundRect">
            <a:avLst>
              <a:gd name="adj" fmla="val 34295"/>
            </a:avLst>
          </a:prstGeom>
          <a:solidFill>
            <a:srgbClr val="EEEFF5"/>
          </a:solidFill>
          <a:ln/>
        </p:spPr>
      </p:sp>
      <p:sp>
        <p:nvSpPr>
          <p:cNvPr id="10" name="Text 6"/>
          <p:cNvSpPr/>
          <p:nvPr/>
        </p:nvSpPr>
        <p:spPr>
          <a:xfrm>
            <a:off x="2524942" y="3902462"/>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DAYS_FIRST_DRAWING</a:t>
            </a:r>
          </a:p>
        </p:txBody>
      </p:sp>
      <p:sp>
        <p:nvSpPr>
          <p:cNvPr id="11" name="Text 7"/>
          <p:cNvSpPr/>
          <p:nvPr/>
        </p:nvSpPr>
        <p:spPr>
          <a:xfrm>
            <a:off x="7649738" y="3451265"/>
            <a:ext cx="3931206" cy="1421606"/>
          </a:xfrm>
          <a:prstGeom prst="rect">
            <a:avLst/>
          </a:prstGeom>
          <a:noFill/>
          <a:ln/>
        </p:spPr>
        <p:txBody>
          <a:bodyPr wrap="square" rtlCol="0" anchor="t"/>
          <a:lstStyle/>
          <a:p>
            <a:pPr marL="0" indent="0">
              <a:lnSpc>
                <a:spcPts val="2799"/>
              </a:lnSpc>
              <a:buNone/>
            </a:pPr>
            <a:endParaRPr lang="en-US" sz="1750" dirty="0"/>
          </a:p>
        </p:txBody>
      </p:sp>
      <p:sp>
        <p:nvSpPr>
          <p:cNvPr id="12" name="Shape 8"/>
          <p:cNvSpPr/>
          <p:nvPr/>
        </p:nvSpPr>
        <p:spPr>
          <a:xfrm>
            <a:off x="833199" y="5324237"/>
            <a:ext cx="388739" cy="388739"/>
          </a:xfrm>
          <a:prstGeom prst="roundRect">
            <a:avLst>
              <a:gd name="adj" fmla="val 34295"/>
            </a:avLst>
          </a:prstGeom>
          <a:solidFill>
            <a:srgbClr val="EEEFF5"/>
          </a:solidFill>
          <a:ln/>
        </p:spPr>
      </p:sp>
      <p:sp>
        <p:nvSpPr>
          <p:cNvPr id="17" name="Text 6"/>
          <p:cNvSpPr/>
          <p:nvPr/>
        </p:nvSpPr>
        <p:spPr>
          <a:xfrm>
            <a:off x="2534840" y="3508782"/>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DAYS_FIRST_DUE</a:t>
            </a:r>
          </a:p>
        </p:txBody>
      </p:sp>
      <p:sp>
        <p:nvSpPr>
          <p:cNvPr id="18" name="Text 6"/>
          <p:cNvSpPr/>
          <p:nvPr/>
        </p:nvSpPr>
        <p:spPr>
          <a:xfrm>
            <a:off x="2534840" y="3135075"/>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DAYS_FIRST_DUE_1ST_VERSION</a:t>
            </a:r>
          </a:p>
        </p:txBody>
      </p:sp>
      <p:sp>
        <p:nvSpPr>
          <p:cNvPr id="19" name="Text 6"/>
          <p:cNvSpPr/>
          <p:nvPr/>
        </p:nvSpPr>
        <p:spPr>
          <a:xfrm>
            <a:off x="2521922" y="4336324"/>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DAYS_LAST_DUE</a:t>
            </a:r>
          </a:p>
        </p:txBody>
      </p:sp>
      <p:sp>
        <p:nvSpPr>
          <p:cNvPr id="20" name="Text 6"/>
          <p:cNvSpPr/>
          <p:nvPr/>
        </p:nvSpPr>
        <p:spPr>
          <a:xfrm>
            <a:off x="2509004" y="4737477"/>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DAYS_TERMINATION</a:t>
            </a:r>
          </a:p>
        </p:txBody>
      </p:sp>
      <p:sp>
        <p:nvSpPr>
          <p:cNvPr id="21" name="Text 6"/>
          <p:cNvSpPr/>
          <p:nvPr/>
        </p:nvSpPr>
        <p:spPr>
          <a:xfrm>
            <a:off x="2511584" y="5193684"/>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NFLAG_INSURED_ON_APPROVAL</a:t>
            </a:r>
          </a:p>
        </p:txBody>
      </p:sp>
      <p:sp>
        <p:nvSpPr>
          <p:cNvPr id="23" name="Text 6"/>
          <p:cNvSpPr/>
          <p:nvPr/>
        </p:nvSpPr>
        <p:spPr>
          <a:xfrm>
            <a:off x="2529662" y="5604177"/>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RATE_DOWN_PAYMENT</a:t>
            </a:r>
          </a:p>
        </p:txBody>
      </p:sp>
      <p:sp>
        <p:nvSpPr>
          <p:cNvPr id="24" name="Text 6"/>
          <p:cNvSpPr/>
          <p:nvPr/>
        </p:nvSpPr>
        <p:spPr>
          <a:xfrm>
            <a:off x="2511584" y="6026273"/>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RATE_INTEREST_PRIMARY</a:t>
            </a:r>
          </a:p>
        </p:txBody>
      </p:sp>
      <p:sp>
        <p:nvSpPr>
          <p:cNvPr id="25" name="Text 6"/>
          <p:cNvSpPr/>
          <p:nvPr/>
        </p:nvSpPr>
        <p:spPr>
          <a:xfrm>
            <a:off x="2493506" y="6466447"/>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RATE_INTEREST_PRIVILEGED</a:t>
            </a:r>
          </a:p>
        </p:txBody>
      </p:sp>
      <p:sp>
        <p:nvSpPr>
          <p:cNvPr id="26" name="Text 6"/>
          <p:cNvSpPr/>
          <p:nvPr/>
        </p:nvSpPr>
        <p:spPr>
          <a:xfrm>
            <a:off x="2490926" y="6873045"/>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NAME_TYPE_SUITE</a:t>
            </a:r>
          </a:p>
        </p:txBody>
      </p:sp>
      <p:sp>
        <p:nvSpPr>
          <p:cNvPr id="27" name="Text 3"/>
          <p:cNvSpPr/>
          <p:nvPr/>
        </p:nvSpPr>
        <p:spPr>
          <a:xfrm>
            <a:off x="2338966" y="2138709"/>
            <a:ext cx="7126637"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Columns</a:t>
            </a:r>
            <a:endParaRPr lang="en-US" sz="2187" dirty="0"/>
          </a:p>
        </p:txBody>
      </p:sp>
      <p:sp>
        <p:nvSpPr>
          <p:cNvPr id="28" name="Text 6"/>
          <p:cNvSpPr/>
          <p:nvPr/>
        </p:nvSpPr>
        <p:spPr>
          <a:xfrm>
            <a:off x="2534840" y="7273413"/>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AMT_DOWN_PAYMENT</a:t>
            </a:r>
          </a:p>
        </p:txBody>
      </p:sp>
      <p:sp>
        <p:nvSpPr>
          <p:cNvPr id="29" name="Text 3"/>
          <p:cNvSpPr/>
          <p:nvPr/>
        </p:nvSpPr>
        <p:spPr>
          <a:xfrm>
            <a:off x="8183755" y="2086987"/>
            <a:ext cx="7126637"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Rows</a:t>
            </a:r>
            <a:endParaRPr lang="en-US" sz="2187" dirty="0"/>
          </a:p>
        </p:txBody>
      </p:sp>
      <p:sp>
        <p:nvSpPr>
          <p:cNvPr id="30" name="TextBox 29"/>
          <p:cNvSpPr txBox="1"/>
          <p:nvPr/>
        </p:nvSpPr>
        <p:spPr>
          <a:xfrm>
            <a:off x="8105614" y="2678101"/>
            <a:ext cx="4711484" cy="1408078"/>
          </a:xfrm>
          <a:prstGeom prst="rect">
            <a:avLst/>
          </a:prstGeom>
          <a:noFill/>
        </p:spPr>
        <p:txBody>
          <a:bodyPr wrap="square" rtlCol="0">
            <a:spAutoFit/>
          </a:bodyPr>
          <a:lstStyle/>
          <a:p>
            <a:pPr>
              <a:lnSpc>
                <a:spcPts val="2734"/>
              </a:lnSpc>
            </a:pPr>
            <a:r>
              <a:rPr lang="en-US" sz="1750" dirty="0">
                <a:solidFill>
                  <a:srgbClr val="272525"/>
                </a:solidFill>
                <a:latin typeface="Montserrat" pitchFamily="34" charset="0"/>
                <a:ea typeface="Montserrat" pitchFamily="34" charset="-122"/>
                <a:cs typeface="Montserrat" pitchFamily="34" charset="-120"/>
              </a:rPr>
              <a:t>We're removing rows with 8 null entries in specific column. This keeps our data clean without affecting our analysis much.</a:t>
            </a:r>
          </a:p>
          <a:p>
            <a:endParaRPr lang="en-US" dirty="0"/>
          </a:p>
        </p:txBody>
      </p:sp>
      <p:sp>
        <p:nvSpPr>
          <p:cNvPr id="31" name="Text 6"/>
          <p:cNvSpPr/>
          <p:nvPr/>
        </p:nvSpPr>
        <p:spPr>
          <a:xfrm>
            <a:off x="8183755" y="4175899"/>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   PRODUCT_COMBINATION</a:t>
            </a:r>
          </a:p>
        </p:txBody>
      </p:sp>
      <p:sp>
        <p:nvSpPr>
          <p:cNvPr id="33" name="Text 5"/>
          <p:cNvSpPr/>
          <p:nvPr/>
        </p:nvSpPr>
        <p:spPr>
          <a:xfrm>
            <a:off x="2052423" y="2741185"/>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1</a:t>
            </a:r>
          </a:p>
        </p:txBody>
      </p:sp>
      <p:sp>
        <p:nvSpPr>
          <p:cNvPr id="35" name="Text 5"/>
          <p:cNvSpPr/>
          <p:nvPr/>
        </p:nvSpPr>
        <p:spPr>
          <a:xfrm>
            <a:off x="2052423" y="3134865"/>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2</a:t>
            </a:r>
          </a:p>
        </p:txBody>
      </p:sp>
      <p:sp>
        <p:nvSpPr>
          <p:cNvPr id="36" name="Text 5"/>
          <p:cNvSpPr/>
          <p:nvPr/>
        </p:nvSpPr>
        <p:spPr>
          <a:xfrm>
            <a:off x="2062142" y="3469589"/>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3</a:t>
            </a:r>
          </a:p>
        </p:txBody>
      </p:sp>
      <p:sp>
        <p:nvSpPr>
          <p:cNvPr id="37" name="Text 5"/>
          <p:cNvSpPr/>
          <p:nvPr/>
        </p:nvSpPr>
        <p:spPr>
          <a:xfrm>
            <a:off x="2067921" y="3880732"/>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4</a:t>
            </a:r>
          </a:p>
        </p:txBody>
      </p:sp>
      <p:sp>
        <p:nvSpPr>
          <p:cNvPr id="38" name="Text 5"/>
          <p:cNvSpPr/>
          <p:nvPr/>
        </p:nvSpPr>
        <p:spPr>
          <a:xfrm>
            <a:off x="2067921" y="4291875"/>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5</a:t>
            </a:r>
          </a:p>
        </p:txBody>
      </p:sp>
      <p:sp>
        <p:nvSpPr>
          <p:cNvPr id="39" name="Text 5"/>
          <p:cNvSpPr/>
          <p:nvPr/>
        </p:nvSpPr>
        <p:spPr>
          <a:xfrm>
            <a:off x="2052423" y="4749512"/>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6</a:t>
            </a:r>
          </a:p>
        </p:txBody>
      </p:sp>
      <p:sp>
        <p:nvSpPr>
          <p:cNvPr id="40" name="Text 5"/>
          <p:cNvSpPr/>
          <p:nvPr/>
        </p:nvSpPr>
        <p:spPr>
          <a:xfrm>
            <a:off x="2046644" y="5212182"/>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7</a:t>
            </a:r>
          </a:p>
        </p:txBody>
      </p:sp>
      <p:sp>
        <p:nvSpPr>
          <p:cNvPr id="41" name="Text 5"/>
          <p:cNvSpPr/>
          <p:nvPr/>
        </p:nvSpPr>
        <p:spPr>
          <a:xfrm>
            <a:off x="2065379" y="5608898"/>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8</a:t>
            </a:r>
          </a:p>
        </p:txBody>
      </p:sp>
      <p:sp>
        <p:nvSpPr>
          <p:cNvPr id="42" name="Text 5"/>
          <p:cNvSpPr/>
          <p:nvPr/>
        </p:nvSpPr>
        <p:spPr>
          <a:xfrm>
            <a:off x="2062142" y="6063499"/>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9</a:t>
            </a:r>
          </a:p>
        </p:txBody>
      </p:sp>
      <p:sp>
        <p:nvSpPr>
          <p:cNvPr id="43" name="Text 5"/>
          <p:cNvSpPr/>
          <p:nvPr/>
        </p:nvSpPr>
        <p:spPr>
          <a:xfrm>
            <a:off x="2046644" y="6483630"/>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10</a:t>
            </a:r>
          </a:p>
        </p:txBody>
      </p:sp>
      <p:sp>
        <p:nvSpPr>
          <p:cNvPr id="44" name="Text 5"/>
          <p:cNvSpPr/>
          <p:nvPr/>
        </p:nvSpPr>
        <p:spPr>
          <a:xfrm>
            <a:off x="2062142" y="6911342"/>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11</a:t>
            </a:r>
          </a:p>
        </p:txBody>
      </p:sp>
      <p:sp>
        <p:nvSpPr>
          <p:cNvPr id="45" name="Text 5"/>
          <p:cNvSpPr/>
          <p:nvPr/>
        </p:nvSpPr>
        <p:spPr>
          <a:xfrm>
            <a:off x="7825660" y="4160401"/>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1</a:t>
            </a:r>
          </a:p>
        </p:txBody>
      </p:sp>
      <p:sp>
        <p:nvSpPr>
          <p:cNvPr id="47" name="Text 5"/>
          <p:cNvSpPr/>
          <p:nvPr/>
        </p:nvSpPr>
        <p:spPr>
          <a:xfrm>
            <a:off x="2059012" y="7647943"/>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13</a:t>
            </a:r>
          </a:p>
        </p:txBody>
      </p:sp>
      <p:sp>
        <p:nvSpPr>
          <p:cNvPr id="48" name="Text 6"/>
          <p:cNvSpPr/>
          <p:nvPr/>
        </p:nvSpPr>
        <p:spPr>
          <a:xfrm>
            <a:off x="2565836" y="7651595"/>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WEEKDAY_AAPR_PROCESS_START</a:t>
            </a:r>
          </a:p>
        </p:txBody>
      </p:sp>
      <p:sp>
        <p:nvSpPr>
          <p:cNvPr id="49" name="Text 6"/>
          <p:cNvSpPr/>
          <p:nvPr/>
        </p:nvSpPr>
        <p:spPr>
          <a:xfrm>
            <a:off x="2532260" y="2760543"/>
            <a:ext cx="3672245" cy="347186"/>
          </a:xfrm>
          <a:prstGeom prst="rect">
            <a:avLst/>
          </a:prstGeom>
          <a:noFill/>
          <a:ln/>
        </p:spPr>
        <p:txBody>
          <a:bodyPr wrap="none" rtlCol="0" anchor="t"/>
          <a:lstStyle/>
          <a:p>
            <a:pPr>
              <a:lnSpc>
                <a:spcPts val="2734"/>
              </a:lnSpc>
            </a:pPr>
            <a:r>
              <a:rPr lang="en-US" sz="2077" dirty="0">
                <a:latin typeface="Barlow" pitchFamily="34" charset="0"/>
                <a:ea typeface="Barlow" pitchFamily="34" charset="-122"/>
                <a:cs typeface="Barlow" pitchFamily="34" charset="-120"/>
              </a:rPr>
              <a:t>HOUR_APPR_PROCESS_START</a:t>
            </a:r>
          </a:p>
        </p:txBody>
      </p:sp>
      <p:sp>
        <p:nvSpPr>
          <p:cNvPr id="50" name="Text 5"/>
          <p:cNvSpPr/>
          <p:nvPr/>
        </p:nvSpPr>
        <p:spPr>
          <a:xfrm>
            <a:off x="2062142" y="7260493"/>
            <a:ext cx="559907" cy="395645"/>
          </a:xfrm>
          <a:prstGeom prst="rect">
            <a:avLst/>
          </a:prstGeom>
          <a:noFill/>
          <a:ln/>
        </p:spPr>
        <p:txBody>
          <a:bodyPr wrap="none" rtlCol="0" anchor="t"/>
          <a:lstStyle/>
          <a:p>
            <a:pPr algn="ctr">
              <a:lnSpc>
                <a:spcPts val="3116"/>
              </a:lnSpc>
            </a:pPr>
            <a:r>
              <a:rPr lang="en-US" sz="2493" b="1" dirty="0">
                <a:solidFill>
                  <a:srgbClr val="396AF1"/>
                </a:solidFill>
                <a:latin typeface="Barlow" pitchFamily="34" charset="0"/>
                <a:ea typeface="Barlow" pitchFamily="34" charset="-122"/>
                <a:cs typeface="Barlow" pitchFamily="34" charset="-120"/>
              </a:rPr>
              <a:t>12</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5498"/>
            <a:ext cx="14630400" cy="8229600"/>
          </a:xfrm>
          <a:prstGeom prst="rect">
            <a:avLst/>
          </a:prstGeom>
          <a:solidFill>
            <a:srgbClr val="EEEFF5"/>
          </a:solidFill>
          <a:ln/>
        </p:spPr>
      </p:sp>
      <p:sp>
        <p:nvSpPr>
          <p:cNvPr id="5" name="Text 1"/>
          <p:cNvSpPr/>
          <p:nvPr/>
        </p:nvSpPr>
        <p:spPr>
          <a:xfrm>
            <a:off x="1236158" y="870961"/>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 TAILORED VALUE IMPUTATION</a:t>
            </a:r>
            <a:endParaRPr lang="en-US" sz="4374" dirty="0"/>
          </a:p>
        </p:txBody>
      </p:sp>
      <p:sp>
        <p:nvSpPr>
          <p:cNvPr id="6" name="Shape 2"/>
          <p:cNvSpPr/>
          <p:nvPr/>
        </p:nvSpPr>
        <p:spPr>
          <a:xfrm>
            <a:off x="833199" y="3781782"/>
            <a:ext cx="388739" cy="388739"/>
          </a:xfrm>
          <a:prstGeom prst="roundRect">
            <a:avLst>
              <a:gd name="adj" fmla="val 34295"/>
            </a:avLst>
          </a:prstGeom>
          <a:solidFill>
            <a:srgbClr val="EEEFF5"/>
          </a:solidFill>
          <a:ln/>
        </p:spPr>
      </p:sp>
      <p:sp>
        <p:nvSpPr>
          <p:cNvPr id="7" name="Text 3"/>
          <p:cNvSpPr/>
          <p:nvPr/>
        </p:nvSpPr>
        <p:spPr>
          <a:xfrm>
            <a:off x="1459607" y="1791591"/>
            <a:ext cx="4050982" cy="548664"/>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CNT_PAYMENT</a:t>
            </a:r>
            <a:endParaRPr lang="en-US" sz="2187" dirty="0"/>
          </a:p>
        </p:txBody>
      </p:sp>
      <p:sp>
        <p:nvSpPr>
          <p:cNvPr id="9" name="TextBox 8"/>
          <p:cNvSpPr txBox="1"/>
          <p:nvPr/>
        </p:nvSpPr>
        <p:spPr>
          <a:xfrm>
            <a:off x="1508685" y="2200771"/>
            <a:ext cx="9641294" cy="438582"/>
          </a:xfrm>
          <a:prstGeom prst="rect">
            <a:avLst/>
          </a:prstGeom>
          <a:noFill/>
          <a:ln/>
        </p:spPr>
        <p:txBody>
          <a:bodyPr wrap="none" rtlCol="0">
            <a:spAutoFit/>
          </a:bodyPr>
          <a:lstStyle/>
          <a:p>
            <a:pPr>
              <a:lnSpc>
                <a:spcPts val="2734"/>
              </a:lnSpc>
            </a:pPr>
            <a:r>
              <a:rPr lang="en-US" sz="1662" dirty="0">
                <a:solidFill>
                  <a:srgbClr val="272525"/>
                </a:solidFill>
                <a:latin typeface="Montserrat" pitchFamily="34" charset="0"/>
                <a:ea typeface="Montserrat" pitchFamily="34" charset="-122"/>
                <a:cs typeface="Montserrat" pitchFamily="34" charset="-120"/>
              </a:rPr>
              <a:t>Impute the NULL cells with “</a:t>
            </a:r>
            <a:r>
              <a:rPr lang="en-US" sz="2400" b="1" dirty="0">
                <a:solidFill>
                  <a:srgbClr val="FF0000"/>
                </a:solidFill>
                <a:latin typeface="Montserrat" pitchFamily="34" charset="0"/>
                <a:ea typeface="Montserrat" pitchFamily="34" charset="-122"/>
                <a:cs typeface="Montserrat" pitchFamily="34" charset="-120"/>
              </a:rPr>
              <a:t>0</a:t>
            </a:r>
            <a:r>
              <a:rPr lang="en-US" sz="1662" dirty="0">
                <a:solidFill>
                  <a:srgbClr val="272525"/>
                </a:solidFill>
                <a:latin typeface="Montserrat" pitchFamily="34" charset="0"/>
                <a:ea typeface="Montserrat" pitchFamily="34" charset="-122"/>
                <a:cs typeface="Montserrat" pitchFamily="34" charset="-120"/>
              </a:rPr>
              <a:t>" maintains data integrity, ensures consistency, and facilitates analysis.</a:t>
            </a:r>
          </a:p>
        </p:txBody>
      </p:sp>
      <p:sp>
        <p:nvSpPr>
          <p:cNvPr id="11" name="Text 3"/>
          <p:cNvSpPr/>
          <p:nvPr/>
        </p:nvSpPr>
        <p:spPr>
          <a:xfrm>
            <a:off x="2136772" y="3093637"/>
            <a:ext cx="4050982" cy="548664"/>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NAME_CONTRACT_STATUS FOR BLANK CNT_PAYMENT</a:t>
            </a:r>
            <a:endParaRPr lang="en-US" sz="2187" b="1" dirty="0"/>
          </a:p>
        </p:txBody>
      </p:sp>
      <p:graphicFrame>
        <p:nvGraphicFramePr>
          <p:cNvPr id="12" name="Table 11"/>
          <p:cNvGraphicFramePr>
            <a:graphicFrameLocks noGrp="1"/>
          </p:cNvGraphicFramePr>
          <p:nvPr/>
        </p:nvGraphicFramePr>
        <p:xfrm>
          <a:off x="10541048" y="4819973"/>
          <a:ext cx="3528448" cy="573633"/>
        </p:xfrm>
        <a:graphic>
          <a:graphicData uri="http://schemas.openxmlformats.org/drawingml/2006/table">
            <a:tbl>
              <a:tblPr firstRow="1" bandRow="1">
                <a:tableStyleId>{2D5ABB26-0587-4C30-8999-92F81FD0307C}</a:tableStyleId>
              </a:tblPr>
              <a:tblGrid>
                <a:gridCol w="1764224">
                  <a:extLst>
                    <a:ext uri="{9D8B030D-6E8A-4147-A177-3AD203B41FA5}">
                      <a16:colId xmlns:a16="http://schemas.microsoft.com/office/drawing/2014/main" val="20000"/>
                    </a:ext>
                  </a:extLst>
                </a:gridCol>
                <a:gridCol w="1764224">
                  <a:extLst>
                    <a:ext uri="{9D8B030D-6E8A-4147-A177-3AD203B41FA5}">
                      <a16:colId xmlns:a16="http://schemas.microsoft.com/office/drawing/2014/main" val="20001"/>
                    </a:ext>
                  </a:extLst>
                </a:gridCol>
              </a:tblGrid>
              <a:tr h="573633">
                <a:tc>
                  <a:txBody>
                    <a:bodyPr/>
                    <a:lstStyle/>
                    <a:p>
                      <a:pPr algn="ctr"/>
                      <a:r>
                        <a:rPr lang="en-US" sz="1662" b="1" kern="1200" dirty="0">
                          <a:solidFill>
                            <a:srgbClr val="272525"/>
                          </a:solidFill>
                          <a:latin typeface="Montserrat" pitchFamily="34" charset="0"/>
                          <a:ea typeface="Montserrat" pitchFamily="34" charset="-122"/>
                          <a:cs typeface="Montserrat" pitchFamily="34" charset="-120"/>
                        </a:rPr>
                        <a:t>Blank Cells</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marL="0" algn="ctr"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10592</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pic>
        <p:nvPicPr>
          <p:cNvPr id="6146" name="Picture 2"/>
          <p:cNvPicPr>
            <a:picLocks noChangeAspect="1" noChangeArrowheads="1"/>
          </p:cNvPicPr>
          <p:nvPr/>
        </p:nvPicPr>
        <p:blipFill>
          <a:blip r:embed="rId4"/>
          <a:srcRect/>
          <a:stretch>
            <a:fillRect/>
          </a:stretch>
        </p:blipFill>
        <p:spPr bwMode="auto">
          <a:xfrm>
            <a:off x="1756658" y="3839469"/>
            <a:ext cx="8205787" cy="3541713"/>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462075"/>
          </a:xfrm>
          <a:prstGeom prst="rect">
            <a:avLst/>
          </a:prstGeom>
          <a:solidFill>
            <a:srgbClr val="EEEFF5"/>
          </a:solidFill>
          <a:ln/>
        </p:spPr>
      </p:sp>
      <p:sp>
        <p:nvSpPr>
          <p:cNvPr id="5" name="Text 1"/>
          <p:cNvSpPr/>
          <p:nvPr/>
        </p:nvSpPr>
        <p:spPr>
          <a:xfrm>
            <a:off x="1996096" y="1208861"/>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PROJECT DESCRIPTION</a:t>
            </a:r>
            <a:endParaRPr lang="en-US" sz="4374" dirty="0"/>
          </a:p>
        </p:txBody>
      </p:sp>
      <p:sp>
        <p:nvSpPr>
          <p:cNvPr id="11" name="Text 5"/>
          <p:cNvSpPr/>
          <p:nvPr/>
        </p:nvSpPr>
        <p:spPr>
          <a:xfrm>
            <a:off x="1940685" y="2241279"/>
            <a:ext cx="349873" cy="329803"/>
          </a:xfrm>
          <a:prstGeom prst="rect">
            <a:avLst/>
          </a:prstGeom>
          <a:noFill/>
          <a:ln/>
        </p:spPr>
        <p:txBody>
          <a:bodyPr wrap="none" rtlCol="0" anchor="t"/>
          <a:lstStyle/>
          <a:p>
            <a:pPr marL="0" indent="0" algn="ctr">
              <a:lnSpc>
                <a:spcPts val="3116"/>
              </a:lnSpc>
              <a:buNone/>
            </a:pPr>
            <a:r>
              <a:rPr lang="en-US" sz="2493" b="1" dirty="0">
                <a:solidFill>
                  <a:srgbClr val="396AF1"/>
                </a:solidFill>
                <a:latin typeface="Barlow" pitchFamily="34" charset="0"/>
                <a:ea typeface="Barlow" pitchFamily="34" charset="-122"/>
                <a:cs typeface="Barlow" pitchFamily="34" charset="-120"/>
              </a:rPr>
              <a:t>1</a:t>
            </a:r>
            <a:endParaRPr lang="en-US" sz="2493" dirty="0"/>
          </a:p>
        </p:txBody>
      </p:sp>
      <p:sp>
        <p:nvSpPr>
          <p:cNvPr id="12" name="Text 6"/>
          <p:cNvSpPr/>
          <p:nvPr/>
        </p:nvSpPr>
        <p:spPr>
          <a:xfrm>
            <a:off x="2844042" y="2406181"/>
            <a:ext cx="2903696" cy="329803"/>
          </a:xfrm>
          <a:prstGeom prst="rect">
            <a:avLst/>
          </a:prstGeom>
          <a:noFill/>
          <a:ln/>
        </p:spPr>
        <p:txBody>
          <a:bodyPr wrap="none" rtlCol="0" anchor="t"/>
          <a:lstStyle/>
          <a:p>
            <a:pPr marL="0" indent="0" algn="l">
              <a:lnSpc>
                <a:spcPts val="2597"/>
              </a:lnSpc>
              <a:buNone/>
            </a:pPr>
            <a:r>
              <a:rPr lang="en-US" sz="2077" b="1" dirty="0">
                <a:solidFill>
                  <a:srgbClr val="396AF1"/>
                </a:solidFill>
                <a:latin typeface="Barlow" pitchFamily="34" charset="0"/>
                <a:ea typeface="Barlow" pitchFamily="34" charset="-122"/>
                <a:cs typeface="Barlow" pitchFamily="34" charset="-120"/>
              </a:rPr>
              <a:t>Scope</a:t>
            </a:r>
            <a:endParaRPr lang="en-US" sz="2077" dirty="0"/>
          </a:p>
        </p:txBody>
      </p:sp>
      <p:sp>
        <p:nvSpPr>
          <p:cNvPr id="13" name="Text 7"/>
          <p:cNvSpPr/>
          <p:nvPr/>
        </p:nvSpPr>
        <p:spPr>
          <a:xfrm>
            <a:off x="2800430" y="2987060"/>
            <a:ext cx="9556471" cy="2890910"/>
          </a:xfrm>
          <a:prstGeom prst="rect">
            <a:avLst/>
          </a:prstGeom>
        </p:spPr>
        <p:txBody>
          <a:bodyPr wrap="square" rtlCol="0" anchor="t"/>
          <a:lstStyle/>
          <a:p>
            <a:pPr>
              <a:buFont typeface="Arial" pitchFamily="34" charset="0"/>
              <a:buChar char="•"/>
            </a:pPr>
            <a:r>
              <a:rPr lang="en-US" sz="1662" dirty="0">
                <a:solidFill>
                  <a:srgbClr val="272525"/>
                </a:solidFill>
                <a:latin typeface="Montserrat" pitchFamily="34" charset="0"/>
                <a:ea typeface="Montserrat" pitchFamily="34" charset="-122"/>
                <a:cs typeface="Montserrat" pitchFamily="34" charset="-120"/>
              </a:rPr>
              <a:t>      This project encompasses a comprehensive analysis aimed at understanding the dynamics of loan defaults within our urban lending business. We will begin by collecting and preparing loan application data, followed by an in-depth exploration through Exploratory Data Analysis (EDA).</a:t>
            </a:r>
          </a:p>
          <a:p>
            <a:endParaRPr lang="en-US" sz="1662" dirty="0">
              <a:solidFill>
                <a:srgbClr val="272525"/>
              </a:solidFill>
              <a:latin typeface="Montserrat" pitchFamily="34" charset="0"/>
              <a:ea typeface="Montserrat" pitchFamily="34" charset="-122"/>
              <a:cs typeface="Montserrat" pitchFamily="34" charset="-120"/>
            </a:endParaRPr>
          </a:p>
          <a:p>
            <a:pPr>
              <a:buFont typeface="Arial" pitchFamily="34" charset="0"/>
              <a:buChar char="•"/>
            </a:pPr>
            <a:r>
              <a:rPr lang="en-US" sz="1662" dirty="0">
                <a:solidFill>
                  <a:srgbClr val="272525"/>
                </a:solidFill>
                <a:latin typeface="Montserrat" pitchFamily="34" charset="0"/>
                <a:ea typeface="Montserrat" pitchFamily="34" charset="-122"/>
                <a:cs typeface="Montserrat" pitchFamily="34" charset="-120"/>
              </a:rPr>
              <a:t>      The focus will be on identifying patterns and trends that shed light on factors contributing to loan defaults.</a:t>
            </a:r>
          </a:p>
          <a:p>
            <a:endParaRPr lang="en-US" sz="1662" dirty="0">
              <a:solidFill>
                <a:srgbClr val="272525"/>
              </a:solidFill>
              <a:latin typeface="Montserrat" pitchFamily="34" charset="0"/>
              <a:ea typeface="Montserrat" pitchFamily="34" charset="-122"/>
              <a:cs typeface="Montserrat" pitchFamily="34" charset="-120"/>
            </a:endParaRPr>
          </a:p>
          <a:p>
            <a:pPr>
              <a:buFont typeface="Arial" pitchFamily="34" charset="0"/>
              <a:buChar char="•"/>
            </a:pPr>
            <a:r>
              <a:rPr lang="en-US" sz="1662" dirty="0">
                <a:solidFill>
                  <a:srgbClr val="272525"/>
                </a:solidFill>
                <a:latin typeface="Montserrat" pitchFamily="34" charset="0"/>
                <a:ea typeface="Montserrat" pitchFamily="34" charset="-122"/>
                <a:cs typeface="Montserrat" pitchFamily="34" charset="-120"/>
              </a:rPr>
              <a:t>      Through statistical analysis and visualization techniques, we will assess the relationship between various customer attributes, loan details, and repayment behaviors. Our aim is to uncover key risk factors and creditworthiness indicators that influence loan defaults.</a:t>
            </a:r>
          </a:p>
          <a:p>
            <a:pPr marL="0" indent="0" algn="l">
              <a:lnSpc>
                <a:spcPts val="2659"/>
              </a:lnSpc>
              <a:buNone/>
            </a:pPr>
            <a:endParaRPr lang="en-US" sz="1662" dirty="0">
              <a:solidFill>
                <a:srgbClr val="272525"/>
              </a:solidFill>
              <a:latin typeface="Montserrat" pitchFamily="34" charset="0"/>
              <a:ea typeface="Montserrat" pitchFamily="34" charset="-122"/>
              <a:cs typeface="Montserrat" pitchFamily="34" charset="-120"/>
            </a:endParaRPr>
          </a:p>
        </p:txBody>
      </p:sp>
      <p:sp>
        <p:nvSpPr>
          <p:cNvPr id="15" name="Text 5"/>
          <p:cNvSpPr/>
          <p:nvPr/>
        </p:nvSpPr>
        <p:spPr>
          <a:xfrm>
            <a:off x="2093085" y="5877970"/>
            <a:ext cx="349873" cy="329803"/>
          </a:xfrm>
          <a:prstGeom prst="rect">
            <a:avLst/>
          </a:prstGeom>
          <a:noFill/>
          <a:ln/>
        </p:spPr>
        <p:txBody>
          <a:bodyPr wrap="none" rtlCol="0" anchor="t"/>
          <a:lstStyle/>
          <a:p>
            <a:pPr marL="0" indent="0" algn="ctr">
              <a:lnSpc>
                <a:spcPts val="3116"/>
              </a:lnSpc>
              <a:buNone/>
            </a:pPr>
            <a:r>
              <a:rPr lang="en-US" sz="2493" b="1" dirty="0">
                <a:solidFill>
                  <a:srgbClr val="396AF1"/>
                </a:solidFill>
                <a:latin typeface="Barlow" pitchFamily="34" charset="0"/>
                <a:ea typeface="Barlow" pitchFamily="34" charset="-122"/>
                <a:cs typeface="Barlow" pitchFamily="34" charset="-120"/>
              </a:rPr>
              <a:t>2</a:t>
            </a:r>
            <a:endParaRPr lang="en-US" sz="2493" dirty="0"/>
          </a:p>
        </p:txBody>
      </p:sp>
      <p:sp>
        <p:nvSpPr>
          <p:cNvPr id="16" name="Text 6"/>
          <p:cNvSpPr/>
          <p:nvPr/>
        </p:nvSpPr>
        <p:spPr>
          <a:xfrm>
            <a:off x="2831426" y="5955460"/>
            <a:ext cx="2903696" cy="329803"/>
          </a:xfrm>
          <a:prstGeom prst="rect">
            <a:avLst/>
          </a:prstGeom>
          <a:noFill/>
          <a:ln/>
        </p:spPr>
        <p:txBody>
          <a:bodyPr wrap="none" rtlCol="0" anchor="t"/>
          <a:lstStyle/>
          <a:p>
            <a:pPr marL="0" indent="0" algn="l">
              <a:lnSpc>
                <a:spcPts val="2597"/>
              </a:lnSpc>
              <a:buNone/>
            </a:pPr>
            <a:r>
              <a:rPr lang="en-US" sz="2077" b="1" dirty="0">
                <a:solidFill>
                  <a:srgbClr val="396AF1"/>
                </a:solidFill>
                <a:latin typeface="Barlow" pitchFamily="34" charset="0"/>
                <a:ea typeface="Barlow" pitchFamily="34" charset="-122"/>
                <a:cs typeface="Barlow" pitchFamily="34" charset="-120"/>
              </a:rPr>
              <a:t>Outcome</a:t>
            </a:r>
            <a:endParaRPr lang="en-US" sz="2077" dirty="0"/>
          </a:p>
        </p:txBody>
      </p:sp>
      <p:sp>
        <p:nvSpPr>
          <p:cNvPr id="17" name="Text 5"/>
          <p:cNvSpPr/>
          <p:nvPr/>
        </p:nvSpPr>
        <p:spPr>
          <a:xfrm>
            <a:off x="2844042" y="6505931"/>
            <a:ext cx="10754558" cy="1491194"/>
          </a:xfrm>
          <a:prstGeom prst="rect">
            <a:avLst/>
          </a:prstGeom>
        </p:spPr>
        <p:txBody>
          <a:bodyPr wrap="none" rtlCol="0" anchor="t"/>
          <a:lstStyle/>
          <a:p>
            <a:pPr>
              <a:buFont typeface="Arial" pitchFamily="34" charset="0"/>
              <a:buChar char="•"/>
            </a:pPr>
            <a:r>
              <a:rPr lang="en-US" sz="1662" dirty="0">
                <a:solidFill>
                  <a:srgbClr val="272525"/>
                </a:solidFill>
                <a:latin typeface="Montserrat" pitchFamily="34" charset="0"/>
                <a:ea typeface="Montserrat" pitchFamily="34" charset="-122"/>
                <a:cs typeface="Montserrat" pitchFamily="34" charset="-120"/>
              </a:rPr>
              <a:t>     The outcome of this project will be actionable recommendations to refine our loan approval processes, </a:t>
            </a:r>
          </a:p>
          <a:p>
            <a:r>
              <a:rPr lang="en-US" sz="1662" dirty="0">
                <a:solidFill>
                  <a:srgbClr val="272525"/>
                </a:solidFill>
                <a:latin typeface="Montserrat" pitchFamily="34" charset="0"/>
                <a:ea typeface="Montserrat" pitchFamily="34" charset="-122"/>
                <a:cs typeface="Montserrat" pitchFamily="34" charset="-120"/>
              </a:rPr>
              <a:t>enhance decision-making, and improve operational efficiency. By leveraging data-driven insights.</a:t>
            </a:r>
          </a:p>
          <a:p>
            <a:endParaRPr lang="en-US" sz="1662" dirty="0">
              <a:solidFill>
                <a:srgbClr val="272525"/>
              </a:solidFill>
              <a:latin typeface="Montserrat" pitchFamily="34" charset="0"/>
              <a:ea typeface="Montserrat" pitchFamily="34" charset="-122"/>
              <a:cs typeface="Montserrat" pitchFamily="34" charset="-120"/>
            </a:endParaRPr>
          </a:p>
          <a:p>
            <a:pPr>
              <a:buFont typeface="Arial" pitchFamily="34" charset="0"/>
              <a:buChar char="•"/>
            </a:pPr>
            <a:r>
              <a:rPr lang="en-US" sz="1662" dirty="0">
                <a:solidFill>
                  <a:srgbClr val="272525"/>
                </a:solidFill>
                <a:latin typeface="Montserrat" pitchFamily="34" charset="0"/>
                <a:ea typeface="Montserrat" pitchFamily="34" charset="-122"/>
                <a:cs typeface="Montserrat" pitchFamily="34" charset="-120"/>
              </a:rPr>
              <a:t>     The aim is to mitigate default risks, enhance customer satisfaction, and ensure financial stability within </a:t>
            </a:r>
          </a:p>
          <a:p>
            <a:r>
              <a:rPr lang="en-US" sz="1662" dirty="0">
                <a:solidFill>
                  <a:srgbClr val="272525"/>
                </a:solidFill>
                <a:latin typeface="Montserrat" pitchFamily="34" charset="0"/>
                <a:ea typeface="Montserrat" pitchFamily="34" charset="-122"/>
                <a:cs typeface="Montserrat" pitchFamily="34" charset="-120"/>
              </a:rPr>
              <a:t>the lending operations.</a:t>
            </a:r>
          </a:p>
          <a:p>
            <a:br>
              <a:rPr lang="en-US" sz="1662" dirty="0">
                <a:solidFill>
                  <a:srgbClr val="272525"/>
                </a:solidFill>
                <a:latin typeface="Montserrat" pitchFamily="34" charset="0"/>
                <a:ea typeface="Montserrat" pitchFamily="34" charset="-122"/>
                <a:cs typeface="Montserrat" pitchFamily="34" charset="-120"/>
              </a:rPr>
            </a:br>
            <a:endParaRPr lang="en-US" sz="1662" dirty="0">
              <a:solidFill>
                <a:srgbClr val="272525"/>
              </a:solidFill>
              <a:latin typeface="Montserrat" pitchFamily="34" charset="0"/>
              <a:ea typeface="Montserrat" pitchFamily="34" charset="-122"/>
              <a:cs typeface="Montserrat" pitchFamily="34" charset="-12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61992" y="0"/>
            <a:ext cx="14630400" cy="8229600"/>
          </a:xfrm>
          <a:prstGeom prst="rect">
            <a:avLst/>
          </a:prstGeom>
          <a:solidFill>
            <a:srgbClr val="EEEFF5">
              <a:alpha val="85000"/>
            </a:srgbClr>
          </a:solidFill>
          <a:ln/>
        </p:spPr>
      </p:sp>
      <p:sp>
        <p:nvSpPr>
          <p:cNvPr id="6" name="Text 2"/>
          <p:cNvSpPr/>
          <p:nvPr/>
        </p:nvSpPr>
        <p:spPr>
          <a:xfrm>
            <a:off x="1558742" y="948447"/>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MEDIAN IMPUTATION</a:t>
            </a:r>
            <a:endParaRPr lang="en-US" sz="4374" dirty="0"/>
          </a:p>
        </p:txBody>
      </p:sp>
      <p:sp>
        <p:nvSpPr>
          <p:cNvPr id="7" name="Shape 3"/>
          <p:cNvSpPr/>
          <p:nvPr/>
        </p:nvSpPr>
        <p:spPr>
          <a:xfrm>
            <a:off x="1760220" y="3959543"/>
            <a:ext cx="388739" cy="388739"/>
          </a:xfrm>
          <a:prstGeom prst="roundRect">
            <a:avLst>
              <a:gd name="adj" fmla="val 34295"/>
            </a:avLst>
          </a:prstGeom>
          <a:solidFill>
            <a:srgbClr val="EEEFF5"/>
          </a:solidFill>
          <a:ln/>
        </p:spPr>
      </p:sp>
      <p:sp>
        <p:nvSpPr>
          <p:cNvPr id="8" name="Text 4"/>
          <p:cNvSpPr/>
          <p:nvPr/>
        </p:nvSpPr>
        <p:spPr>
          <a:xfrm>
            <a:off x="2148959" y="2267970"/>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AMT_GOODS_PRICE</a:t>
            </a:r>
            <a:endParaRPr lang="en-US" sz="2187" dirty="0"/>
          </a:p>
        </p:txBody>
      </p:sp>
      <p:graphicFrame>
        <p:nvGraphicFramePr>
          <p:cNvPr id="11" name="Table 10"/>
          <p:cNvGraphicFramePr>
            <a:graphicFrameLocks noGrp="1"/>
          </p:cNvGraphicFramePr>
          <p:nvPr/>
        </p:nvGraphicFramePr>
        <p:xfrm>
          <a:off x="2148959" y="2829123"/>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104018</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215141</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4" name="TextBox 13"/>
          <p:cNvSpPr txBox="1"/>
          <p:nvPr/>
        </p:nvSpPr>
        <p:spPr>
          <a:xfrm>
            <a:off x="1760220" y="4348282"/>
            <a:ext cx="4232249" cy="2862322"/>
          </a:xfrm>
          <a:prstGeom prst="rect">
            <a:avLst/>
          </a:prstGeom>
          <a:noFill/>
          <a:ln/>
        </p:spPr>
        <p:txBody>
          <a:bodyPr wrap="none" rtlCol="0">
            <a:spAutoFit/>
          </a:bodyPr>
          <a:lstStyle/>
          <a:p>
            <a:pPr>
              <a:lnSpc>
                <a:spcPts val="2734"/>
              </a:lnSpc>
            </a:pPr>
            <a:r>
              <a:rPr lang="en-US" sz="1750" dirty="0">
                <a:solidFill>
                  <a:srgbClr val="272525"/>
                </a:solidFill>
                <a:latin typeface="Montserrat" pitchFamily="34" charset="0"/>
                <a:ea typeface="Montserrat" pitchFamily="34" charset="-122"/>
                <a:cs typeface="Montserrat" pitchFamily="34" charset="-120"/>
              </a:rPr>
              <a:t>Imputing the </a:t>
            </a:r>
            <a:r>
              <a:rPr lang="en-US" sz="1750" b="1" dirty="0">
                <a:solidFill>
                  <a:srgbClr val="FF0000"/>
                </a:solidFill>
                <a:latin typeface="Montserrat" pitchFamily="34" charset="0"/>
                <a:ea typeface="Montserrat" pitchFamily="34" charset="-122"/>
                <a:cs typeface="Montserrat" pitchFamily="34" charset="-120"/>
              </a:rPr>
              <a:t>median</a:t>
            </a:r>
            <a:r>
              <a:rPr lang="en-US" sz="1750" dirty="0">
                <a:solidFill>
                  <a:srgbClr val="272525"/>
                </a:solidFill>
                <a:latin typeface="Montserrat" pitchFamily="34" charset="0"/>
                <a:ea typeface="Montserrat" pitchFamily="34" charset="-122"/>
                <a:cs typeface="Montserrat" pitchFamily="34" charset="-120"/>
              </a:rPr>
              <a:t> instead of </a:t>
            </a:r>
          </a:p>
          <a:p>
            <a:pPr>
              <a:lnSpc>
                <a:spcPts val="2734"/>
              </a:lnSpc>
            </a:pPr>
            <a:r>
              <a:rPr lang="en-US" sz="1750" dirty="0">
                <a:solidFill>
                  <a:srgbClr val="272525"/>
                </a:solidFill>
                <a:latin typeface="Montserrat" pitchFamily="34" charset="0"/>
                <a:ea typeface="Montserrat" pitchFamily="34" charset="-122"/>
                <a:cs typeface="Montserrat" pitchFamily="34" charset="-120"/>
              </a:rPr>
              <a:t>the mean for missing cells is preferred</a:t>
            </a:r>
          </a:p>
          <a:p>
            <a:pPr>
              <a:lnSpc>
                <a:spcPts val="2734"/>
              </a:lnSpc>
            </a:pPr>
            <a:r>
              <a:rPr lang="en-US" sz="1750" dirty="0">
                <a:solidFill>
                  <a:srgbClr val="272525"/>
                </a:solidFill>
                <a:latin typeface="Montserrat" pitchFamily="34" charset="0"/>
                <a:ea typeface="Montserrat" pitchFamily="34" charset="-122"/>
                <a:cs typeface="Montserrat" pitchFamily="34" charset="-120"/>
              </a:rPr>
              <a:t> because it is less sensitive to outliers </a:t>
            </a:r>
          </a:p>
          <a:p>
            <a:pPr>
              <a:lnSpc>
                <a:spcPts val="2734"/>
              </a:lnSpc>
            </a:pPr>
            <a:r>
              <a:rPr lang="en-US" sz="1750" dirty="0">
                <a:solidFill>
                  <a:srgbClr val="272525"/>
                </a:solidFill>
                <a:latin typeface="Montserrat" pitchFamily="34" charset="0"/>
                <a:ea typeface="Montserrat" pitchFamily="34" charset="-122"/>
                <a:cs typeface="Montserrat" pitchFamily="34" charset="-120"/>
              </a:rPr>
              <a:t>and skewed distributions, thus providing </a:t>
            </a:r>
          </a:p>
          <a:p>
            <a:pPr>
              <a:lnSpc>
                <a:spcPts val="2734"/>
              </a:lnSpc>
            </a:pPr>
            <a:r>
              <a:rPr lang="en-US" sz="1750" dirty="0">
                <a:solidFill>
                  <a:srgbClr val="272525"/>
                </a:solidFill>
                <a:latin typeface="Montserrat" pitchFamily="34" charset="0"/>
                <a:ea typeface="Montserrat" pitchFamily="34" charset="-122"/>
                <a:cs typeface="Montserrat" pitchFamily="34" charset="-120"/>
              </a:rPr>
              <a:t>a more robust measure of central</a:t>
            </a:r>
          </a:p>
          <a:p>
            <a:pPr>
              <a:lnSpc>
                <a:spcPts val="2734"/>
              </a:lnSpc>
            </a:pPr>
            <a:r>
              <a:rPr lang="en-US" sz="1750" dirty="0">
                <a:solidFill>
                  <a:srgbClr val="272525"/>
                </a:solidFill>
                <a:latin typeface="Montserrat" pitchFamily="34" charset="0"/>
                <a:ea typeface="Montserrat" pitchFamily="34" charset="-122"/>
                <a:cs typeface="Montserrat" pitchFamily="34" charset="-120"/>
              </a:rPr>
              <a:t> tendency.</a:t>
            </a:r>
          </a:p>
          <a:p>
            <a:pPr>
              <a:lnSpc>
                <a:spcPts val="2734"/>
              </a:lnSpc>
            </a:pP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pic>
        <p:nvPicPr>
          <p:cNvPr id="7170" name="Picture 2"/>
          <p:cNvPicPr>
            <a:picLocks noChangeAspect="1" noChangeArrowheads="1"/>
          </p:cNvPicPr>
          <p:nvPr/>
        </p:nvPicPr>
        <p:blipFill>
          <a:blip r:embed="rId5"/>
          <a:srcRect/>
          <a:stretch>
            <a:fillRect/>
          </a:stretch>
        </p:blipFill>
        <p:spPr bwMode="auto">
          <a:xfrm>
            <a:off x="7007066" y="1968278"/>
            <a:ext cx="7499350" cy="6102350"/>
          </a:xfrm>
          <a:prstGeom prst="rect">
            <a:avLst/>
          </a:prstGeom>
          <a:noFill/>
          <a:ln w="9525">
            <a:noFill/>
            <a:miter lim="800000"/>
            <a:headEnd/>
            <a:tailEnd/>
          </a:ln>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EEEFF5">
              <a:alpha val="85000"/>
            </a:srgbClr>
          </a:solidFill>
          <a:ln/>
        </p:spPr>
      </p:sp>
      <p:sp>
        <p:nvSpPr>
          <p:cNvPr id="6" name="Text 2"/>
          <p:cNvSpPr/>
          <p:nvPr/>
        </p:nvSpPr>
        <p:spPr>
          <a:xfrm>
            <a:off x="1558742" y="948447"/>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MEDIAN IMPUTATION</a:t>
            </a:r>
            <a:endParaRPr lang="en-US" sz="4374" dirty="0"/>
          </a:p>
        </p:txBody>
      </p:sp>
      <p:sp>
        <p:nvSpPr>
          <p:cNvPr id="7" name="Shape 3"/>
          <p:cNvSpPr/>
          <p:nvPr/>
        </p:nvSpPr>
        <p:spPr>
          <a:xfrm>
            <a:off x="1760220" y="3959543"/>
            <a:ext cx="388739" cy="388739"/>
          </a:xfrm>
          <a:prstGeom prst="roundRect">
            <a:avLst>
              <a:gd name="adj" fmla="val 34295"/>
            </a:avLst>
          </a:prstGeom>
          <a:solidFill>
            <a:srgbClr val="EEEFF5"/>
          </a:solidFill>
          <a:ln/>
        </p:spPr>
      </p:sp>
      <p:sp>
        <p:nvSpPr>
          <p:cNvPr id="8" name="Text 4"/>
          <p:cNvSpPr/>
          <p:nvPr/>
        </p:nvSpPr>
        <p:spPr>
          <a:xfrm>
            <a:off x="2148959" y="2267970"/>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AMT_ANNUITY</a:t>
            </a:r>
            <a:endParaRPr lang="en-US" sz="2187" dirty="0"/>
          </a:p>
        </p:txBody>
      </p:sp>
      <p:graphicFrame>
        <p:nvGraphicFramePr>
          <p:cNvPr id="11" name="Table 10"/>
          <p:cNvGraphicFramePr>
            <a:graphicFrameLocks noGrp="1"/>
          </p:cNvGraphicFramePr>
          <p:nvPr/>
        </p:nvGraphicFramePr>
        <p:xfrm>
          <a:off x="2148959" y="2829123"/>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10879.92</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15482.5968</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4" name="TextBox 13"/>
          <p:cNvSpPr txBox="1"/>
          <p:nvPr/>
        </p:nvSpPr>
        <p:spPr>
          <a:xfrm>
            <a:off x="1760220" y="4348282"/>
            <a:ext cx="3993401" cy="2169825"/>
          </a:xfrm>
          <a:prstGeom prst="rect">
            <a:avLst/>
          </a:prstGeom>
          <a:noFill/>
          <a:ln/>
        </p:spPr>
        <p:txBody>
          <a:bodyPr wrap="none" rtlCol="0">
            <a:spAutoFit/>
          </a:bodyPr>
          <a:lstStyle/>
          <a:p>
            <a:pPr>
              <a:lnSpc>
                <a:spcPts val="2734"/>
              </a:lnSpc>
            </a:pPr>
            <a:r>
              <a:rPr lang="en-US" sz="1750" dirty="0">
                <a:solidFill>
                  <a:srgbClr val="272525"/>
                </a:solidFill>
                <a:latin typeface="Montserrat" pitchFamily="34" charset="0"/>
                <a:ea typeface="Montserrat" pitchFamily="34" charset="-122"/>
                <a:cs typeface="Montserrat" pitchFamily="34" charset="-120"/>
              </a:rPr>
              <a:t>Imputing the </a:t>
            </a:r>
            <a:r>
              <a:rPr lang="en-US" sz="1750" b="1" dirty="0">
                <a:solidFill>
                  <a:srgbClr val="FF0000"/>
                </a:solidFill>
                <a:latin typeface="Montserrat" pitchFamily="34" charset="0"/>
                <a:ea typeface="Montserrat" pitchFamily="34" charset="-122"/>
                <a:cs typeface="Montserrat" pitchFamily="34" charset="-120"/>
              </a:rPr>
              <a:t>median</a:t>
            </a:r>
            <a:r>
              <a:rPr lang="en-US" sz="1750" dirty="0">
                <a:solidFill>
                  <a:srgbClr val="272525"/>
                </a:solidFill>
                <a:latin typeface="Montserrat" pitchFamily="34" charset="0"/>
                <a:ea typeface="Montserrat" pitchFamily="34" charset="-122"/>
                <a:cs typeface="Montserrat" pitchFamily="34" charset="-120"/>
              </a:rPr>
              <a:t> instead of </a:t>
            </a:r>
          </a:p>
          <a:p>
            <a:pPr>
              <a:lnSpc>
                <a:spcPts val="2734"/>
              </a:lnSpc>
            </a:pPr>
            <a:r>
              <a:rPr lang="en-US" sz="1750" dirty="0">
                <a:solidFill>
                  <a:srgbClr val="272525"/>
                </a:solidFill>
                <a:latin typeface="Montserrat" pitchFamily="34" charset="0"/>
                <a:ea typeface="Montserrat" pitchFamily="34" charset="-122"/>
                <a:cs typeface="Montserrat" pitchFamily="34" charset="-120"/>
              </a:rPr>
              <a:t>the mean for missing cells is preferred</a:t>
            </a:r>
          </a:p>
          <a:p>
            <a:pPr>
              <a:lnSpc>
                <a:spcPts val="2734"/>
              </a:lnSpc>
            </a:pPr>
            <a:r>
              <a:rPr lang="en-US" sz="1750" dirty="0">
                <a:solidFill>
                  <a:srgbClr val="272525"/>
                </a:solidFill>
                <a:latin typeface="Montserrat" pitchFamily="34" charset="0"/>
                <a:ea typeface="Montserrat" pitchFamily="34" charset="-122"/>
                <a:cs typeface="Montserrat" pitchFamily="34" charset="-120"/>
              </a:rPr>
              <a:t> because it is less sensitive to outliers </a:t>
            </a:r>
          </a:p>
          <a:p>
            <a:pPr>
              <a:lnSpc>
                <a:spcPts val="2734"/>
              </a:lnSpc>
            </a:pPr>
            <a:r>
              <a:rPr lang="en-US" sz="1750" dirty="0">
                <a:solidFill>
                  <a:srgbClr val="272525"/>
                </a:solidFill>
                <a:latin typeface="Montserrat" pitchFamily="34" charset="0"/>
                <a:ea typeface="Montserrat" pitchFamily="34" charset="-122"/>
                <a:cs typeface="Montserrat" pitchFamily="34" charset="-120"/>
              </a:rPr>
              <a:t>and skewed distributions.</a:t>
            </a:r>
          </a:p>
          <a:p>
            <a:pPr>
              <a:lnSpc>
                <a:spcPts val="2734"/>
              </a:lnSpc>
            </a:pP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pic>
        <p:nvPicPr>
          <p:cNvPr id="8194" name="Picture 2"/>
          <p:cNvPicPr>
            <a:picLocks noChangeAspect="1" noChangeArrowheads="1"/>
          </p:cNvPicPr>
          <p:nvPr/>
        </p:nvPicPr>
        <p:blipFill>
          <a:blip r:embed="rId5"/>
          <a:srcRect/>
          <a:stretch>
            <a:fillRect/>
          </a:stretch>
        </p:blipFill>
        <p:spPr bwMode="auto">
          <a:xfrm>
            <a:off x="6338806" y="1797800"/>
            <a:ext cx="7980363" cy="6310313"/>
          </a:xfrm>
          <a:prstGeom prst="rect">
            <a:avLst/>
          </a:prstGeom>
          <a:noFill/>
          <a:ln w="9525">
            <a:noFill/>
            <a:miter lim="800000"/>
            <a:headEnd/>
            <a:tailEnd/>
          </a:ln>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1190208"/>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OUTLIERS</a:t>
            </a:r>
            <a:endParaRPr lang="en-US" sz="4374" dirty="0"/>
          </a:p>
        </p:txBody>
      </p:sp>
      <p:sp>
        <p:nvSpPr>
          <p:cNvPr id="6" name="Shape 2"/>
          <p:cNvSpPr/>
          <p:nvPr/>
        </p:nvSpPr>
        <p:spPr>
          <a:xfrm>
            <a:off x="4490799" y="2772489"/>
            <a:ext cx="388739" cy="388739"/>
          </a:xfrm>
          <a:prstGeom prst="roundRect">
            <a:avLst>
              <a:gd name="adj" fmla="val 34295"/>
            </a:avLst>
          </a:prstGeom>
          <a:solidFill>
            <a:srgbClr val="EEEFF5"/>
          </a:solidFill>
          <a:ln/>
        </p:spPr>
      </p:sp>
      <p:sp>
        <p:nvSpPr>
          <p:cNvPr id="9" name="Shape 5"/>
          <p:cNvSpPr/>
          <p:nvPr/>
        </p:nvSpPr>
        <p:spPr>
          <a:xfrm>
            <a:off x="9255085" y="2772489"/>
            <a:ext cx="388739" cy="388739"/>
          </a:xfrm>
          <a:prstGeom prst="roundRect">
            <a:avLst>
              <a:gd name="adj" fmla="val 34295"/>
            </a:avLst>
          </a:prstGeom>
          <a:solidFill>
            <a:srgbClr val="EEEFF5"/>
          </a:solidFill>
          <a:ln/>
        </p:spPr>
      </p:sp>
      <p:sp>
        <p:nvSpPr>
          <p:cNvPr id="12" name="Shape 8"/>
          <p:cNvSpPr/>
          <p:nvPr/>
        </p:nvSpPr>
        <p:spPr>
          <a:xfrm>
            <a:off x="4490799" y="5501997"/>
            <a:ext cx="388739" cy="388739"/>
          </a:xfrm>
          <a:prstGeom prst="roundRect">
            <a:avLst>
              <a:gd name="adj" fmla="val 34295"/>
            </a:avLst>
          </a:prstGeom>
          <a:solidFill>
            <a:srgbClr val="EEEFF5"/>
          </a:solidFill>
          <a:ln/>
        </p:spPr>
      </p:sp>
      <p:sp>
        <p:nvSpPr>
          <p:cNvPr id="16" name="Text 4"/>
          <p:cNvSpPr/>
          <p:nvPr/>
        </p:nvSpPr>
        <p:spPr>
          <a:xfrm>
            <a:off x="4401414" y="2267970"/>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AMT_INCOME_TOTAL</a:t>
            </a:r>
            <a:endParaRPr lang="en-US" sz="2187" dirty="0"/>
          </a:p>
        </p:txBody>
      </p:sp>
      <p:graphicFrame>
        <p:nvGraphicFramePr>
          <p:cNvPr id="17" name="Table 16"/>
          <p:cNvGraphicFramePr>
            <a:graphicFrameLocks noGrp="1"/>
          </p:cNvGraphicFramePr>
          <p:nvPr/>
        </p:nvGraphicFramePr>
        <p:xfrm>
          <a:off x="4401414" y="2875617"/>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10879.92</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14508.13</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9218" name="Picture 2"/>
          <p:cNvPicPr>
            <a:picLocks noChangeAspect="1" noChangeArrowheads="1"/>
          </p:cNvPicPr>
          <p:nvPr/>
        </p:nvPicPr>
        <p:blipFill>
          <a:blip r:embed="rId5"/>
          <a:srcRect/>
          <a:stretch>
            <a:fillRect/>
          </a:stretch>
        </p:blipFill>
        <p:spPr bwMode="auto">
          <a:xfrm>
            <a:off x="7982757" y="2267970"/>
            <a:ext cx="6353175" cy="5632450"/>
          </a:xfrm>
          <a:prstGeom prst="rect">
            <a:avLst/>
          </a:prstGeom>
          <a:noFill/>
          <a:ln w="9525">
            <a:noFill/>
            <a:miter lim="800000"/>
            <a:headEnd/>
            <a:tailEnd/>
          </a:ln>
          <a:effectLst/>
        </p:spPr>
      </p:pic>
      <p:sp>
        <p:nvSpPr>
          <p:cNvPr id="14" name="TextBox 13"/>
          <p:cNvSpPr txBox="1"/>
          <p:nvPr/>
        </p:nvSpPr>
        <p:spPr>
          <a:xfrm>
            <a:off x="4167834" y="4220046"/>
            <a:ext cx="3736303" cy="2169825"/>
          </a:xfrm>
          <a:prstGeom prst="rect">
            <a:avLst/>
          </a:prstGeom>
        </p:spPr>
        <p:txBody>
          <a:bodyPr wrap="square" rtlCol="0">
            <a:spAutoFit/>
          </a:bodyPr>
          <a:lstStyle/>
          <a:p>
            <a:pPr>
              <a:lnSpc>
                <a:spcPts val="2734"/>
              </a:lnSpc>
            </a:pPr>
            <a:r>
              <a:rPr lang="en-US" sz="1750" dirty="0">
                <a:solidFill>
                  <a:srgbClr val="272525"/>
                </a:solidFill>
                <a:latin typeface="Montserrat" pitchFamily="34" charset="0"/>
                <a:ea typeface="Montserrat" pitchFamily="34" charset="-122"/>
                <a:cs typeface="Montserrat" pitchFamily="34" charset="-120"/>
              </a:rPr>
              <a:t>The presence of an outliers indicates that </a:t>
            </a:r>
            <a:r>
              <a:rPr lang="en-US" sz="1750" b="1" dirty="0">
                <a:solidFill>
                  <a:srgbClr val="272525"/>
                </a:solidFill>
                <a:latin typeface="Montserrat" pitchFamily="34" charset="0"/>
                <a:ea typeface="Montserrat" pitchFamily="34" charset="-122"/>
                <a:cs typeface="Montserrat" pitchFamily="34" charset="-120"/>
              </a:rPr>
              <a:t>potential data quality issues or unusual circumstances.</a:t>
            </a:r>
            <a:endParaRPr lang="en-US" sz="1750" dirty="0">
              <a:solidFill>
                <a:srgbClr val="272525"/>
              </a:solidFill>
              <a:latin typeface="Montserrat" pitchFamily="34" charset="0"/>
              <a:ea typeface="Montserrat" pitchFamily="34" charset="-122"/>
              <a:cs typeface="Montserrat" pitchFamily="34" charset="-120"/>
            </a:endParaRPr>
          </a:p>
          <a:p>
            <a:pPr>
              <a:lnSpc>
                <a:spcPts val="2734"/>
              </a:lnSpc>
            </a:pP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1112169" y="495834"/>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OUTLIERS</a:t>
            </a:r>
            <a:endParaRPr lang="en-US" sz="4374" dirty="0"/>
          </a:p>
        </p:txBody>
      </p:sp>
      <p:sp>
        <p:nvSpPr>
          <p:cNvPr id="6" name="Shape 2"/>
          <p:cNvSpPr/>
          <p:nvPr/>
        </p:nvSpPr>
        <p:spPr>
          <a:xfrm>
            <a:off x="4490799" y="2772489"/>
            <a:ext cx="388739" cy="388739"/>
          </a:xfrm>
          <a:prstGeom prst="roundRect">
            <a:avLst>
              <a:gd name="adj" fmla="val 34295"/>
            </a:avLst>
          </a:prstGeom>
          <a:solidFill>
            <a:srgbClr val="EEEFF5"/>
          </a:solidFill>
          <a:ln/>
        </p:spPr>
      </p:sp>
      <p:sp>
        <p:nvSpPr>
          <p:cNvPr id="9" name="Shape 5"/>
          <p:cNvSpPr/>
          <p:nvPr/>
        </p:nvSpPr>
        <p:spPr>
          <a:xfrm>
            <a:off x="9255085" y="2772489"/>
            <a:ext cx="388739" cy="388739"/>
          </a:xfrm>
          <a:prstGeom prst="roundRect">
            <a:avLst>
              <a:gd name="adj" fmla="val 34295"/>
            </a:avLst>
          </a:prstGeom>
          <a:solidFill>
            <a:srgbClr val="EEEFF5"/>
          </a:solidFill>
          <a:ln/>
        </p:spPr>
      </p:sp>
      <p:sp>
        <p:nvSpPr>
          <p:cNvPr id="12" name="Shape 8"/>
          <p:cNvSpPr/>
          <p:nvPr/>
        </p:nvSpPr>
        <p:spPr>
          <a:xfrm>
            <a:off x="4490799" y="5501997"/>
            <a:ext cx="388739" cy="388739"/>
          </a:xfrm>
          <a:prstGeom prst="roundRect">
            <a:avLst>
              <a:gd name="adj" fmla="val 34295"/>
            </a:avLst>
          </a:prstGeom>
          <a:solidFill>
            <a:srgbClr val="EEEFF5"/>
          </a:solidFill>
          <a:ln/>
        </p:spPr>
      </p:sp>
      <p:sp>
        <p:nvSpPr>
          <p:cNvPr id="16" name="Text 4"/>
          <p:cNvSpPr/>
          <p:nvPr/>
        </p:nvSpPr>
        <p:spPr>
          <a:xfrm>
            <a:off x="1338055"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AMT_CREDIT</a:t>
            </a:r>
            <a:endParaRPr lang="en-US" sz="2187" dirty="0"/>
          </a:p>
        </p:txBody>
      </p:sp>
      <p:graphicFrame>
        <p:nvGraphicFramePr>
          <p:cNvPr id="17" name="Table 16"/>
          <p:cNvGraphicFramePr>
            <a:graphicFrameLocks noGrp="1"/>
          </p:cNvGraphicFramePr>
          <p:nvPr/>
        </p:nvGraphicFramePr>
        <p:xfrm>
          <a:off x="1338055"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78970.5</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188573.1</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3" name="Text 4"/>
          <p:cNvSpPr/>
          <p:nvPr/>
        </p:nvSpPr>
        <p:spPr>
          <a:xfrm>
            <a:off x="10646349"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AMT_GOODS_PRICE</a:t>
            </a:r>
            <a:endParaRPr lang="en-US" sz="2187" dirty="0"/>
          </a:p>
        </p:txBody>
      </p:sp>
      <p:graphicFrame>
        <p:nvGraphicFramePr>
          <p:cNvPr id="14" name="Table 13"/>
          <p:cNvGraphicFramePr>
            <a:graphicFrameLocks noGrp="1"/>
          </p:cNvGraphicFramePr>
          <p:nvPr/>
        </p:nvGraphicFramePr>
        <p:xfrm>
          <a:off x="10556964"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104017.5</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191276.594</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10244" name="Picture 4"/>
          <p:cNvPicPr>
            <a:picLocks noChangeAspect="1" noChangeArrowheads="1"/>
          </p:cNvPicPr>
          <p:nvPr/>
        </p:nvPicPr>
        <p:blipFill>
          <a:blip r:embed="rId4"/>
          <a:srcRect/>
          <a:stretch>
            <a:fillRect/>
          </a:stretch>
        </p:blipFill>
        <p:spPr bwMode="auto">
          <a:xfrm>
            <a:off x="956237" y="3539480"/>
            <a:ext cx="5803900" cy="4194175"/>
          </a:xfrm>
          <a:prstGeom prst="rect">
            <a:avLst/>
          </a:prstGeom>
          <a:noFill/>
          <a:ln w="9525">
            <a:solidFill>
              <a:schemeClr val="tx1"/>
            </a:solidFill>
            <a:miter lim="800000"/>
            <a:headEnd/>
            <a:tailEnd/>
          </a:ln>
          <a:effectLst/>
        </p:spPr>
      </p:pic>
      <p:pic>
        <p:nvPicPr>
          <p:cNvPr id="20" name="Picture 19"/>
          <p:cNvPicPr>
            <a:picLocks noChangeAspect="1" noChangeArrowheads="1"/>
          </p:cNvPicPr>
          <p:nvPr/>
        </p:nvPicPr>
        <p:blipFill>
          <a:blip r:embed="rId5"/>
          <a:srcRect/>
          <a:stretch>
            <a:fillRect/>
          </a:stretch>
        </p:blipFill>
        <p:spPr bwMode="auto">
          <a:xfrm>
            <a:off x="7678423" y="3548672"/>
            <a:ext cx="6569875" cy="4184983"/>
          </a:xfrm>
          <a:prstGeom prst="rect">
            <a:avLst/>
          </a:prstGeom>
          <a:noFill/>
          <a:ln w="9525">
            <a:solidFill>
              <a:sysClr val="windowText" lastClr="000000"/>
            </a:solidFill>
            <a:miter lim="800000"/>
            <a:headEnd/>
            <a:tailEnd/>
          </a:ln>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1112169" y="495834"/>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OUTLIERS</a:t>
            </a:r>
            <a:endParaRPr lang="en-US" sz="4374" dirty="0"/>
          </a:p>
        </p:txBody>
      </p:sp>
      <p:sp>
        <p:nvSpPr>
          <p:cNvPr id="6" name="Shape 2"/>
          <p:cNvSpPr/>
          <p:nvPr/>
        </p:nvSpPr>
        <p:spPr>
          <a:xfrm>
            <a:off x="4490799" y="2772489"/>
            <a:ext cx="388739" cy="388739"/>
          </a:xfrm>
          <a:prstGeom prst="roundRect">
            <a:avLst>
              <a:gd name="adj" fmla="val 34295"/>
            </a:avLst>
          </a:prstGeom>
          <a:solidFill>
            <a:srgbClr val="EEEFF5"/>
          </a:solidFill>
          <a:ln/>
        </p:spPr>
      </p:sp>
      <p:sp>
        <p:nvSpPr>
          <p:cNvPr id="9" name="Shape 5"/>
          <p:cNvSpPr/>
          <p:nvPr/>
        </p:nvSpPr>
        <p:spPr>
          <a:xfrm>
            <a:off x="9255085" y="2772489"/>
            <a:ext cx="388739" cy="388739"/>
          </a:xfrm>
          <a:prstGeom prst="roundRect">
            <a:avLst>
              <a:gd name="adj" fmla="val 34295"/>
            </a:avLst>
          </a:prstGeom>
          <a:solidFill>
            <a:srgbClr val="EEEFF5"/>
          </a:solidFill>
          <a:ln/>
        </p:spPr>
      </p:sp>
      <p:sp>
        <p:nvSpPr>
          <p:cNvPr id="12" name="Shape 8"/>
          <p:cNvSpPr/>
          <p:nvPr/>
        </p:nvSpPr>
        <p:spPr>
          <a:xfrm>
            <a:off x="4490799" y="5501997"/>
            <a:ext cx="388739" cy="388739"/>
          </a:xfrm>
          <a:prstGeom prst="roundRect">
            <a:avLst>
              <a:gd name="adj" fmla="val 34295"/>
            </a:avLst>
          </a:prstGeom>
          <a:solidFill>
            <a:srgbClr val="EEEFF5"/>
          </a:solidFill>
          <a:ln/>
        </p:spPr>
      </p:sp>
      <p:sp>
        <p:nvSpPr>
          <p:cNvPr id="16" name="Text 4"/>
          <p:cNvSpPr/>
          <p:nvPr/>
        </p:nvSpPr>
        <p:spPr>
          <a:xfrm>
            <a:off x="1338055"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AMT_APPLICATION</a:t>
            </a:r>
            <a:endParaRPr lang="en-US" sz="2187" dirty="0"/>
          </a:p>
        </p:txBody>
      </p:sp>
      <p:graphicFrame>
        <p:nvGraphicFramePr>
          <p:cNvPr id="17" name="Table 16"/>
          <p:cNvGraphicFramePr>
            <a:graphicFrameLocks noGrp="1"/>
          </p:cNvGraphicFramePr>
          <p:nvPr/>
        </p:nvGraphicFramePr>
        <p:xfrm>
          <a:off x="1338055"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71594.55</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168919.5</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3" name="Text 4"/>
          <p:cNvSpPr/>
          <p:nvPr/>
        </p:nvSpPr>
        <p:spPr>
          <a:xfrm>
            <a:off x="10646349" y="1500224"/>
            <a:ext cx="3063359"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CNT_PAYMENT</a:t>
            </a:r>
            <a:endParaRPr lang="en-US" sz="2187" dirty="0"/>
          </a:p>
        </p:txBody>
      </p:sp>
      <p:graphicFrame>
        <p:nvGraphicFramePr>
          <p:cNvPr id="14" name="Table 13"/>
          <p:cNvGraphicFramePr>
            <a:graphicFrameLocks noGrp="1"/>
          </p:cNvGraphicFramePr>
          <p:nvPr/>
        </p:nvGraphicFramePr>
        <p:xfrm>
          <a:off x="10556964" y="2207279"/>
          <a:ext cx="3152744" cy="1130420"/>
        </p:xfrm>
        <a:graphic>
          <a:graphicData uri="http://schemas.openxmlformats.org/drawingml/2006/table">
            <a:tbl>
              <a:tblPr firstRow="1" bandRow="1">
                <a:tableStyleId>{2D5ABB26-0587-4C30-8999-92F81FD0307C}</a:tableStyleId>
              </a:tblPr>
              <a:tblGrid>
                <a:gridCol w="1576372">
                  <a:extLst>
                    <a:ext uri="{9D8B030D-6E8A-4147-A177-3AD203B41FA5}">
                      <a16:colId xmlns:a16="http://schemas.microsoft.com/office/drawing/2014/main" val="20000"/>
                    </a:ext>
                  </a:extLst>
                </a:gridCol>
                <a:gridCol w="1576372">
                  <a:extLst>
                    <a:ext uri="{9D8B030D-6E8A-4147-A177-3AD203B41FA5}">
                      <a16:colId xmlns:a16="http://schemas.microsoft.com/office/drawing/2014/main" val="20001"/>
                    </a:ext>
                  </a:extLst>
                </a:gridCol>
              </a:tblGrid>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MEDIAN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10</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65210">
                <a:tc>
                  <a:txBody>
                    <a:bodyPr/>
                    <a:lstStyle/>
                    <a:p>
                      <a:pPr marL="0" algn="l" defTabSz="914400" rtl="0" eaLnBrk="1" latinLnBrk="0" hangingPunct="1">
                        <a:lnSpc>
                          <a:spcPts val="2734"/>
                        </a:lnSpc>
                      </a:pPr>
                      <a:r>
                        <a:rPr lang="en-US" sz="1662" b="1" kern="1200" dirty="0">
                          <a:solidFill>
                            <a:srgbClr val="272525"/>
                          </a:solidFill>
                          <a:latin typeface="Montserrat" pitchFamily="34" charset="0"/>
                          <a:ea typeface="Montserrat" pitchFamily="34" charset="-122"/>
                          <a:cs typeface="Montserrat" pitchFamily="34" charset="-120"/>
                        </a:rPr>
                        <a:t>       MEAN</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tc>
                  <a:txBody>
                    <a:bodyPr/>
                    <a:lstStyle/>
                    <a:p>
                      <a:pPr marL="0" algn="l"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    12.26243</a:t>
                      </a:r>
                    </a:p>
                  </a:txBody>
                  <a:tcPr anchor="ctr">
                    <a:lnL w="38100" cap="flat" cmpd="sng" algn="ctr">
                      <a:solidFill>
                        <a:schemeClr val="accent1">
                          <a:lumMod val="75000"/>
                        </a:schemeClr>
                      </a:solidFill>
                      <a:prstDash val="solid"/>
                      <a:round/>
                      <a:headEnd type="none" w="med" len="med"/>
                      <a:tailEnd type="none" w="med" len="med"/>
                    </a:lnL>
                    <a:lnR w="38100" cap="flat" cmpd="sng" algn="ctr">
                      <a:solidFill>
                        <a:schemeClr val="accent1">
                          <a:lumMod val="75000"/>
                        </a:schemeClr>
                      </a:solidFill>
                      <a:prstDash val="solid"/>
                      <a:round/>
                      <a:headEnd type="none" w="med" len="med"/>
                      <a:tailEnd type="none" w="med" len="med"/>
                    </a:lnR>
                    <a:lnT w="38100" cap="flat" cmpd="sng" algn="ctr">
                      <a:solidFill>
                        <a:schemeClr val="accent1">
                          <a:lumMod val="75000"/>
                        </a:schemeClr>
                      </a:solidFill>
                      <a:prstDash val="solid"/>
                      <a:round/>
                      <a:headEnd type="none" w="med" len="med"/>
                      <a:tailEnd type="none" w="med" len="med"/>
                    </a:lnT>
                    <a:lnB w="381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11266" name="Picture 2"/>
          <p:cNvPicPr>
            <a:picLocks noChangeAspect="1" noChangeArrowheads="1"/>
          </p:cNvPicPr>
          <p:nvPr/>
        </p:nvPicPr>
        <p:blipFill>
          <a:blip r:embed="rId4"/>
          <a:srcRect/>
          <a:stretch>
            <a:fillRect/>
          </a:stretch>
        </p:blipFill>
        <p:spPr bwMode="auto">
          <a:xfrm>
            <a:off x="883401" y="3532703"/>
            <a:ext cx="6292312" cy="4239255"/>
          </a:xfrm>
          <a:prstGeom prst="rect">
            <a:avLst/>
          </a:prstGeom>
          <a:noFill/>
          <a:ln w="9525">
            <a:solidFill>
              <a:schemeClr val="tx1"/>
            </a:solidFill>
            <a:miter lim="800000"/>
            <a:headEnd/>
            <a:tailEnd/>
          </a:ln>
          <a:effectLst/>
        </p:spPr>
      </p:pic>
      <p:pic>
        <p:nvPicPr>
          <p:cNvPr id="11267" name="Picture 3"/>
          <p:cNvPicPr>
            <a:picLocks noChangeAspect="1" noChangeArrowheads="1"/>
          </p:cNvPicPr>
          <p:nvPr/>
        </p:nvPicPr>
        <p:blipFill>
          <a:blip r:embed="rId5"/>
          <a:srcRect/>
          <a:stretch>
            <a:fillRect/>
          </a:stretch>
        </p:blipFill>
        <p:spPr bwMode="auto">
          <a:xfrm>
            <a:off x="7671661" y="3532703"/>
            <a:ext cx="6281567" cy="4239255"/>
          </a:xfrm>
          <a:prstGeom prst="rect">
            <a:avLst/>
          </a:prstGeom>
          <a:noFill/>
          <a:ln w="9525">
            <a:solidFill>
              <a:schemeClr val="tx1"/>
            </a:solidFill>
            <a:miter lim="800000"/>
            <a:headEnd/>
            <a:tailEnd/>
          </a:ln>
          <a:effec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333955" y="709015"/>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SEGMENTED UNI ANALYSIS</a:t>
            </a:r>
            <a:endParaRPr lang="en-US" sz="4374" dirty="0"/>
          </a:p>
        </p:txBody>
      </p:sp>
      <p:pic>
        <p:nvPicPr>
          <p:cNvPr id="6" name="Image 1" descr="preencoded.png"/>
          <p:cNvPicPr>
            <a:picLocks noChangeAspect="1"/>
          </p:cNvPicPr>
          <p:nvPr/>
        </p:nvPicPr>
        <p:blipFill>
          <a:blip r:embed="rId4"/>
          <a:srcRect l="12637" r="17717"/>
          <a:stretch>
            <a:fillRect/>
          </a:stretch>
        </p:blipFill>
        <p:spPr>
          <a:xfrm>
            <a:off x="11499742" y="0"/>
            <a:ext cx="3130658" cy="8229600"/>
          </a:xfrm>
          <a:prstGeom prst="rect">
            <a:avLst/>
          </a:prstGeom>
        </p:spPr>
      </p:pic>
      <p:sp>
        <p:nvSpPr>
          <p:cNvPr id="11" name="Text 2"/>
          <p:cNvSpPr/>
          <p:nvPr/>
        </p:nvSpPr>
        <p:spPr>
          <a:xfrm>
            <a:off x="4258726" y="1772900"/>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rPr>
              <a:t>Loan Type Preferences</a:t>
            </a:r>
            <a:endParaRPr lang="en-US" sz="2187" dirty="0"/>
          </a:p>
        </p:txBody>
      </p:sp>
      <p:graphicFrame>
        <p:nvGraphicFramePr>
          <p:cNvPr id="12" name="Chart 11"/>
          <p:cNvGraphicFramePr/>
          <p:nvPr/>
        </p:nvGraphicFramePr>
        <p:xfrm>
          <a:off x="5696854" y="2743200"/>
          <a:ext cx="5401159" cy="4137119"/>
        </p:xfrm>
        <a:graphic>
          <a:graphicData uri="http://schemas.openxmlformats.org/drawingml/2006/chart">
            <c:chart xmlns:c="http://schemas.openxmlformats.org/drawingml/2006/chart" xmlns:r="http://schemas.openxmlformats.org/officeDocument/2006/relationships" r:id="rId5"/>
          </a:graphicData>
        </a:graphic>
      </p:graphicFrame>
      <p:sp>
        <p:nvSpPr>
          <p:cNvPr id="10" name="TextBox 9"/>
          <p:cNvSpPr txBox="1"/>
          <p:nvPr/>
        </p:nvSpPr>
        <p:spPr>
          <a:xfrm>
            <a:off x="8695357" y="2999672"/>
            <a:ext cx="1719573" cy="369332"/>
          </a:xfrm>
          <a:prstGeom prst="rect">
            <a:avLst/>
          </a:prstGeom>
          <a:noFill/>
        </p:spPr>
        <p:txBody>
          <a:bodyPr wrap="none" rtlCol="0">
            <a:spAutoFit/>
          </a:bodyPr>
          <a:lstStyle/>
          <a:p>
            <a:r>
              <a:rPr lang="en-US" b="1" dirty="0"/>
              <a:t>TARGET COUNT </a:t>
            </a:r>
          </a:p>
        </p:txBody>
      </p:sp>
      <p:sp>
        <p:nvSpPr>
          <p:cNvPr id="15" name="TextBox 14"/>
          <p:cNvSpPr txBox="1"/>
          <p:nvPr/>
        </p:nvSpPr>
        <p:spPr>
          <a:xfrm>
            <a:off x="287944" y="7066297"/>
            <a:ext cx="10810069" cy="630942"/>
          </a:xfrm>
          <a:prstGeom prst="rect">
            <a:avLst/>
          </a:prstGeom>
          <a:ln w="38100">
            <a:solidFill>
              <a:schemeClr val="tx1"/>
            </a:solidFill>
          </a:ln>
        </p:spPr>
        <p:txBody>
          <a:bodyPr wrap="square" rtlCol="0">
            <a:spAutoFit/>
          </a:bodyPr>
          <a:lstStyle/>
          <a:p>
            <a:r>
              <a:rPr lang="en-US" sz="1750" b="1" dirty="0">
                <a:solidFill>
                  <a:srgbClr val="272525"/>
                </a:solidFill>
                <a:latin typeface="Montserrat" pitchFamily="34" charset="0"/>
                <a:ea typeface="Montserrat" pitchFamily="34" charset="-122"/>
                <a:cs typeface="Montserrat" pitchFamily="34" charset="-120"/>
              </a:rPr>
              <a:t>Individuals tend </a:t>
            </a:r>
            <a:r>
              <a:rPr lang="en-US" sz="1750" b="1" dirty="0">
                <a:solidFill>
                  <a:srgbClr val="C00000"/>
                </a:solidFill>
                <a:latin typeface="Montserrat" pitchFamily="34" charset="0"/>
                <a:ea typeface="Montserrat" pitchFamily="34" charset="-122"/>
                <a:cs typeface="Montserrat" pitchFamily="34" charset="-120"/>
              </a:rPr>
              <a:t>to favor cash loans </a:t>
            </a:r>
            <a:r>
              <a:rPr lang="en-US" sz="1750" b="1" dirty="0">
                <a:solidFill>
                  <a:srgbClr val="272525"/>
                </a:solidFill>
                <a:latin typeface="Montserrat" pitchFamily="34" charset="0"/>
                <a:ea typeface="Montserrat" pitchFamily="34" charset="-122"/>
                <a:cs typeface="Montserrat" pitchFamily="34" charset="-120"/>
              </a:rPr>
              <a:t>over revolving loans, and this preference aligns with </a:t>
            </a:r>
            <a:r>
              <a:rPr lang="en-US" sz="1750" b="1" dirty="0">
                <a:solidFill>
                  <a:srgbClr val="C00000"/>
                </a:solidFill>
                <a:latin typeface="Montserrat" pitchFamily="34" charset="0"/>
                <a:ea typeface="Montserrat" pitchFamily="34" charset="-122"/>
                <a:cs typeface="Montserrat" pitchFamily="34" charset="-120"/>
              </a:rPr>
              <a:t>a higher propensity for loan defaults.</a:t>
            </a:r>
          </a:p>
        </p:txBody>
      </p:sp>
      <p:graphicFrame>
        <p:nvGraphicFramePr>
          <p:cNvPr id="16" name="Chart 15"/>
          <p:cNvGraphicFramePr/>
          <p:nvPr/>
        </p:nvGraphicFramePr>
        <p:xfrm>
          <a:off x="627198" y="2718075"/>
          <a:ext cx="4657724" cy="4162244"/>
        </p:xfrm>
        <a:graphic>
          <a:graphicData uri="http://schemas.openxmlformats.org/drawingml/2006/chart">
            <c:chart xmlns:c="http://schemas.openxmlformats.org/drawingml/2006/chart" xmlns:r="http://schemas.openxmlformats.org/officeDocument/2006/relationships" r:id="rId6"/>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w="9525">
            <a:solidFill>
              <a:schemeClr val="tx1"/>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SEGMENTED UNI ANALYSIS</a:t>
            </a:r>
            <a:endParaRPr lang="en-US" sz="4374" dirty="0"/>
          </a:p>
        </p:txBody>
      </p:sp>
      <p:sp>
        <p:nvSpPr>
          <p:cNvPr id="10" name="Text 2"/>
          <p:cNvSpPr/>
          <p:nvPr/>
        </p:nvSpPr>
        <p:spPr>
          <a:xfrm>
            <a:off x="5789799" y="1794745"/>
            <a:ext cx="271877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Gender Disparity </a:t>
            </a:r>
            <a:endParaRPr lang="en-US" sz="2187" dirty="0"/>
          </a:p>
        </p:txBody>
      </p:sp>
      <p:graphicFrame>
        <p:nvGraphicFramePr>
          <p:cNvPr id="18" name="Chart 17"/>
          <p:cNvGraphicFramePr/>
          <p:nvPr/>
        </p:nvGraphicFramePr>
        <p:xfrm>
          <a:off x="7408190" y="2705584"/>
          <a:ext cx="6516251" cy="395868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Chart 18"/>
          <p:cNvGraphicFramePr/>
          <p:nvPr/>
        </p:nvGraphicFramePr>
        <p:xfrm>
          <a:off x="969827" y="2705584"/>
          <a:ext cx="5895922" cy="3958687"/>
        </p:xfrm>
        <a:graphic>
          <a:graphicData uri="http://schemas.openxmlformats.org/drawingml/2006/chart">
            <c:chart xmlns:c="http://schemas.openxmlformats.org/drawingml/2006/chart" xmlns:r="http://schemas.openxmlformats.org/officeDocument/2006/relationships" r:id="rId5"/>
          </a:graphicData>
        </a:graphic>
      </p:graphicFrame>
      <p:sp>
        <p:nvSpPr>
          <p:cNvPr id="9" name="TextBox 8"/>
          <p:cNvSpPr txBox="1"/>
          <p:nvPr/>
        </p:nvSpPr>
        <p:spPr>
          <a:xfrm>
            <a:off x="969828" y="6819251"/>
            <a:ext cx="12954614" cy="630942"/>
          </a:xfrm>
          <a:prstGeom prst="rect">
            <a:avLst/>
          </a:prstGeom>
          <a:ln w="38100">
            <a:solidFill>
              <a:schemeClr val="tx1"/>
            </a:solidFill>
          </a:ln>
        </p:spPr>
        <p:txBody>
          <a:bodyPr wrap="square" rtlCol="0">
            <a:spAutoFit/>
          </a:bodyPr>
          <a:lstStyle/>
          <a:p>
            <a:r>
              <a:rPr lang="en-US" sz="1750" b="1" dirty="0">
                <a:solidFill>
                  <a:srgbClr val="C00000"/>
                </a:solidFill>
                <a:latin typeface="Montserrat" pitchFamily="34" charset="0"/>
                <a:ea typeface="Montserrat" pitchFamily="34" charset="-122"/>
                <a:cs typeface="Montserrat" pitchFamily="34" charset="-120"/>
              </a:rPr>
              <a:t>Females</a:t>
            </a:r>
            <a:r>
              <a:rPr lang="en-US" sz="1750" b="1" dirty="0">
                <a:solidFill>
                  <a:srgbClr val="272525"/>
                </a:solidFill>
                <a:latin typeface="Montserrat" pitchFamily="34" charset="0"/>
                <a:ea typeface="Montserrat" pitchFamily="34" charset="-122"/>
                <a:cs typeface="Montserrat" pitchFamily="34" charset="-120"/>
              </a:rPr>
              <a:t> constitute a </a:t>
            </a:r>
            <a:r>
              <a:rPr lang="en-US" sz="1750" b="1" dirty="0">
                <a:solidFill>
                  <a:srgbClr val="C00000"/>
                </a:solidFill>
                <a:latin typeface="Montserrat" pitchFamily="34" charset="0"/>
                <a:ea typeface="Montserrat" pitchFamily="34" charset="-122"/>
                <a:cs typeface="Montserrat" pitchFamily="34" charset="-120"/>
              </a:rPr>
              <a:t>larger proportion of loan applicants </a:t>
            </a:r>
            <a:r>
              <a:rPr lang="en-US" sz="1750" b="1" dirty="0">
                <a:solidFill>
                  <a:srgbClr val="272525"/>
                </a:solidFill>
                <a:latin typeface="Montserrat" pitchFamily="34" charset="0"/>
                <a:ea typeface="Montserrat" pitchFamily="34" charset="-122"/>
                <a:cs typeface="Montserrat" pitchFamily="34" charset="-120"/>
              </a:rPr>
              <a:t>and exhibit a </a:t>
            </a:r>
            <a:r>
              <a:rPr lang="en-US" sz="1750" b="1" dirty="0">
                <a:solidFill>
                  <a:srgbClr val="C00000"/>
                </a:solidFill>
                <a:latin typeface="Montserrat" pitchFamily="34" charset="0"/>
                <a:ea typeface="Montserrat" pitchFamily="34" charset="-122"/>
                <a:cs typeface="Montserrat" pitchFamily="34" charset="-120"/>
              </a:rPr>
              <a:t>higher incidence of loan defaults </a:t>
            </a:r>
            <a:r>
              <a:rPr lang="en-US" sz="1750" b="1" dirty="0">
                <a:solidFill>
                  <a:srgbClr val="272525"/>
                </a:solidFill>
                <a:latin typeface="Montserrat" pitchFamily="34" charset="0"/>
                <a:ea typeface="Montserrat" pitchFamily="34" charset="-122"/>
                <a:cs typeface="Montserrat" pitchFamily="34" charset="-120"/>
              </a:rPr>
              <a:t>compared to males.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SEGMENTED UNI ANALYSIS</a:t>
            </a:r>
            <a:endParaRPr lang="en-US" sz="4374" dirty="0"/>
          </a:p>
        </p:txBody>
      </p:sp>
      <p:sp>
        <p:nvSpPr>
          <p:cNvPr id="10" name="Text 2"/>
          <p:cNvSpPr/>
          <p:nvPr/>
        </p:nvSpPr>
        <p:spPr>
          <a:xfrm>
            <a:off x="5219629" y="1618036"/>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Occupational Influence</a:t>
            </a:r>
            <a:endParaRPr lang="en-US" sz="2187" dirty="0"/>
          </a:p>
        </p:txBody>
      </p:sp>
      <p:graphicFrame>
        <p:nvGraphicFramePr>
          <p:cNvPr id="7" name="Chart 6"/>
          <p:cNvGraphicFramePr/>
          <p:nvPr/>
        </p:nvGraphicFramePr>
        <p:xfrm>
          <a:off x="675361" y="2582106"/>
          <a:ext cx="6079864" cy="377219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p:cNvGraphicFramePr/>
          <p:nvPr/>
        </p:nvGraphicFramePr>
        <p:xfrm>
          <a:off x="7160217" y="2416417"/>
          <a:ext cx="7067227" cy="3937887"/>
        </p:xfrm>
        <a:graphic>
          <a:graphicData uri="http://schemas.openxmlformats.org/drawingml/2006/chart">
            <c:chart xmlns:c="http://schemas.openxmlformats.org/drawingml/2006/chart" xmlns:r="http://schemas.openxmlformats.org/officeDocument/2006/relationships" r:id="rId5"/>
          </a:graphicData>
        </a:graphic>
      </p:graphicFrame>
      <p:sp>
        <p:nvSpPr>
          <p:cNvPr id="9" name="TextBox 8"/>
          <p:cNvSpPr txBox="1"/>
          <p:nvPr/>
        </p:nvSpPr>
        <p:spPr>
          <a:xfrm>
            <a:off x="2689377" y="2685148"/>
            <a:ext cx="1888722" cy="400110"/>
          </a:xfrm>
          <a:prstGeom prst="rect">
            <a:avLst/>
          </a:prstGeom>
          <a:noFill/>
        </p:spPr>
        <p:txBody>
          <a:bodyPr wrap="none" rtlCol="0">
            <a:spAutoFit/>
          </a:bodyPr>
          <a:lstStyle/>
          <a:p>
            <a:r>
              <a:rPr lang="en-US" sz="2000" b="1" dirty="0"/>
              <a:t> TARGET COUNT</a:t>
            </a:r>
          </a:p>
        </p:txBody>
      </p:sp>
      <p:sp>
        <p:nvSpPr>
          <p:cNvPr id="13" name="TextBox 12"/>
          <p:cNvSpPr txBox="1"/>
          <p:nvPr/>
        </p:nvSpPr>
        <p:spPr>
          <a:xfrm>
            <a:off x="675360" y="6447297"/>
            <a:ext cx="13552083" cy="784830"/>
          </a:xfrm>
          <a:prstGeom prst="rect">
            <a:avLst/>
          </a:prstGeom>
          <a:ln w="38100">
            <a:solidFill>
              <a:schemeClr val="tx1"/>
            </a:solidFill>
          </a:ln>
        </p:spPr>
        <p:txBody>
          <a:bodyPr wrap="square" rtlCol="0">
            <a:spAutoFit/>
          </a:bodyPr>
          <a:lstStyle/>
          <a:p>
            <a:pPr>
              <a:lnSpc>
                <a:spcPts val="2734"/>
              </a:lnSpc>
            </a:pPr>
            <a:r>
              <a:rPr lang="en-US" sz="1750" b="1" dirty="0">
                <a:solidFill>
                  <a:srgbClr val="272525"/>
                </a:solidFill>
                <a:latin typeface="Montserrat" pitchFamily="34" charset="0"/>
                <a:ea typeface="Montserrat" pitchFamily="34" charset="-122"/>
                <a:cs typeface="Montserrat" pitchFamily="34" charset="-120"/>
              </a:rPr>
              <a:t>Individuals categorized as </a:t>
            </a:r>
            <a:r>
              <a:rPr lang="en-US" sz="1750" b="1" dirty="0">
                <a:solidFill>
                  <a:srgbClr val="C00000"/>
                </a:solidFill>
                <a:latin typeface="Montserrat" pitchFamily="34" charset="0"/>
                <a:ea typeface="Montserrat" pitchFamily="34" charset="-122"/>
                <a:cs typeface="Montserrat" pitchFamily="34" charset="-120"/>
              </a:rPr>
              <a:t>"Working" type</a:t>
            </a:r>
            <a:r>
              <a:rPr lang="en-US" sz="1750" b="1" dirty="0">
                <a:solidFill>
                  <a:srgbClr val="272525"/>
                </a:solidFill>
                <a:latin typeface="Montserrat" pitchFamily="34" charset="0"/>
                <a:ea typeface="Montserrat" pitchFamily="34" charset="-122"/>
                <a:cs typeface="Montserrat" pitchFamily="34" charset="-120"/>
              </a:rPr>
              <a:t> have not only taken out </a:t>
            </a:r>
            <a:r>
              <a:rPr lang="en-US" sz="1750" b="1" dirty="0">
                <a:solidFill>
                  <a:srgbClr val="C00000"/>
                </a:solidFill>
                <a:latin typeface="Montserrat" pitchFamily="34" charset="0"/>
                <a:ea typeface="Montserrat" pitchFamily="34" charset="-122"/>
                <a:cs typeface="Montserrat" pitchFamily="34" charset="-120"/>
              </a:rPr>
              <a:t>more loans </a:t>
            </a:r>
            <a:r>
              <a:rPr lang="en-US" sz="1750" b="1" dirty="0">
                <a:solidFill>
                  <a:srgbClr val="272525"/>
                </a:solidFill>
                <a:latin typeface="Montserrat" pitchFamily="34" charset="0"/>
                <a:ea typeface="Montserrat" pitchFamily="34" charset="-122"/>
                <a:cs typeface="Montserrat" pitchFamily="34" charset="-120"/>
              </a:rPr>
              <a:t>compared to those in other occupational </a:t>
            </a:r>
          </a:p>
          <a:p>
            <a:pPr>
              <a:lnSpc>
                <a:spcPts val="2734"/>
              </a:lnSpc>
            </a:pPr>
            <a:r>
              <a:rPr lang="en-US" sz="1750" b="1" dirty="0">
                <a:solidFill>
                  <a:srgbClr val="272525"/>
                </a:solidFill>
                <a:latin typeface="Montserrat" pitchFamily="34" charset="0"/>
                <a:ea typeface="Montserrat" pitchFamily="34" charset="-122"/>
                <a:cs typeface="Montserrat" pitchFamily="34" charset="-120"/>
              </a:rPr>
              <a:t>categories but have also demonstrated a </a:t>
            </a:r>
            <a:r>
              <a:rPr lang="en-US" sz="1750" b="1" dirty="0">
                <a:solidFill>
                  <a:srgbClr val="C00000"/>
                </a:solidFill>
                <a:latin typeface="Montserrat" pitchFamily="34" charset="0"/>
                <a:ea typeface="Montserrat" pitchFamily="34" charset="-122"/>
                <a:cs typeface="Montserrat" pitchFamily="34" charset="-120"/>
              </a:rPr>
              <a:t>higher incidence of loan defaults</a:t>
            </a:r>
            <a:r>
              <a:rPr lang="en-US" sz="1750" b="1" dirty="0">
                <a:solidFill>
                  <a:srgbClr val="272525"/>
                </a:solidFill>
                <a:latin typeface="Montserrat" pitchFamily="34" charset="0"/>
                <a:ea typeface="Montserrat" pitchFamily="34" charset="-122"/>
                <a:cs typeface="Montserrat" pitchFamily="34" charset="-120"/>
              </a:rPr>
              <a:t>.</a:t>
            </a:r>
          </a:p>
        </p:txBody>
      </p:sp>
      <p:sp>
        <p:nvSpPr>
          <p:cNvPr id="12" name="TextBox 11"/>
          <p:cNvSpPr txBox="1"/>
          <p:nvPr/>
        </p:nvSpPr>
        <p:spPr>
          <a:xfrm>
            <a:off x="9937707" y="2582106"/>
            <a:ext cx="1888722" cy="400110"/>
          </a:xfrm>
          <a:prstGeom prst="rect">
            <a:avLst/>
          </a:prstGeom>
          <a:noFill/>
        </p:spPr>
        <p:txBody>
          <a:bodyPr wrap="none" rtlCol="0">
            <a:spAutoFit/>
          </a:bodyPr>
          <a:lstStyle/>
          <a:p>
            <a:r>
              <a:rPr lang="en-US" sz="2000" b="1" dirty="0"/>
              <a:t> TARGET COUNT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SEGMENTED UNI ANALYSIS</a:t>
            </a:r>
            <a:endParaRPr lang="en-US" sz="4374" dirty="0"/>
          </a:p>
        </p:txBody>
      </p:sp>
      <p:sp>
        <p:nvSpPr>
          <p:cNvPr id="10" name="Text 2"/>
          <p:cNvSpPr/>
          <p:nvPr/>
        </p:nvSpPr>
        <p:spPr>
          <a:xfrm>
            <a:off x="6099760" y="1649032"/>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Age and Loan Behavior</a:t>
            </a:r>
            <a:endParaRPr lang="en-US" sz="2187" dirty="0"/>
          </a:p>
        </p:txBody>
      </p:sp>
      <p:graphicFrame>
        <p:nvGraphicFramePr>
          <p:cNvPr id="9" name="Chart 8"/>
          <p:cNvGraphicFramePr/>
          <p:nvPr/>
        </p:nvGraphicFramePr>
        <p:xfrm>
          <a:off x="8059119" y="2489117"/>
          <a:ext cx="6307809" cy="395817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1" name="Chart 10"/>
          <p:cNvGraphicFramePr/>
          <p:nvPr/>
        </p:nvGraphicFramePr>
        <p:xfrm>
          <a:off x="1062815" y="2489118"/>
          <a:ext cx="6593347" cy="3958177"/>
        </p:xfrm>
        <a:graphic>
          <a:graphicData uri="http://schemas.openxmlformats.org/drawingml/2006/chart">
            <c:chart xmlns:c="http://schemas.openxmlformats.org/drawingml/2006/chart" xmlns:r="http://schemas.openxmlformats.org/officeDocument/2006/relationships" r:id="rId5"/>
          </a:graphicData>
        </a:graphic>
      </p:graphicFrame>
      <p:sp>
        <p:nvSpPr>
          <p:cNvPr id="12" name="TextBox 11"/>
          <p:cNvSpPr txBox="1"/>
          <p:nvPr/>
        </p:nvSpPr>
        <p:spPr>
          <a:xfrm>
            <a:off x="1062815" y="6651069"/>
            <a:ext cx="6593347" cy="646331"/>
          </a:xfrm>
          <a:prstGeom prst="rect">
            <a:avLst/>
          </a:prstGeom>
          <a:noFill/>
          <a:ln w="38100">
            <a:solidFill>
              <a:schemeClr val="tx1"/>
            </a:solidFill>
          </a:ln>
          <a:scene3d>
            <a:camera prst="orthographicFront"/>
            <a:lightRig rig="threePt" dir="t"/>
          </a:scene3d>
          <a:sp3d>
            <a:bevelT prst="slope"/>
          </a:sp3d>
        </p:spPr>
        <p:txBody>
          <a:bodyPr wrap="square" rtlCol="0">
            <a:spAutoFit/>
          </a:bodyPr>
          <a:lstStyle/>
          <a:p>
            <a:r>
              <a:rPr lang="en-US" sz="1750" b="1" dirty="0">
                <a:solidFill>
                  <a:srgbClr val="272525"/>
                </a:solidFill>
                <a:latin typeface="Montserrat" pitchFamily="34" charset="0"/>
                <a:ea typeface="Montserrat" pitchFamily="34" charset="-122"/>
                <a:cs typeface="Montserrat" pitchFamily="34" charset="-120"/>
              </a:rPr>
              <a:t>Analysis indicates a </a:t>
            </a:r>
            <a:r>
              <a:rPr lang="en-US" sz="1750" b="1" dirty="0">
                <a:solidFill>
                  <a:srgbClr val="C00000"/>
                </a:solidFill>
                <a:latin typeface="Montserrat" pitchFamily="34" charset="0"/>
                <a:ea typeface="Montserrat" pitchFamily="34" charset="-122"/>
                <a:cs typeface="Montserrat" pitchFamily="34" charset="-120"/>
              </a:rPr>
              <a:t>higher incidence of loan default </a:t>
            </a:r>
            <a:r>
              <a:rPr lang="en-US" sz="1750" b="1" dirty="0">
                <a:solidFill>
                  <a:srgbClr val="272525"/>
                </a:solidFill>
                <a:latin typeface="Montserrat" pitchFamily="34" charset="0"/>
                <a:ea typeface="Montserrat" pitchFamily="34" charset="-122"/>
                <a:cs typeface="Montserrat" pitchFamily="34" charset="-120"/>
              </a:rPr>
              <a:t>among individuals </a:t>
            </a:r>
            <a:r>
              <a:rPr lang="en-US" sz="1750" b="1" dirty="0">
                <a:solidFill>
                  <a:srgbClr val="C00000"/>
                </a:solidFill>
                <a:latin typeface="Montserrat" pitchFamily="34" charset="0"/>
                <a:ea typeface="Montserrat" pitchFamily="34" charset="-122"/>
                <a:cs typeface="Montserrat" pitchFamily="34" charset="-120"/>
              </a:rPr>
              <a:t>aged 30-40 </a:t>
            </a:r>
            <a:r>
              <a:rPr lang="en-US" sz="1750" b="1" dirty="0">
                <a:solidFill>
                  <a:srgbClr val="272525"/>
                </a:solidFill>
                <a:latin typeface="Montserrat" pitchFamily="34" charset="0"/>
                <a:ea typeface="Montserrat" pitchFamily="34" charset="-122"/>
                <a:cs typeface="Montserrat" pitchFamily="34" charset="-120"/>
              </a:rPr>
              <a:t>compared to other age cohorts.</a:t>
            </a:r>
          </a:p>
        </p:txBody>
      </p:sp>
      <p:sp>
        <p:nvSpPr>
          <p:cNvPr id="13" name="TextBox 12"/>
          <p:cNvSpPr txBox="1"/>
          <p:nvPr/>
        </p:nvSpPr>
        <p:spPr>
          <a:xfrm>
            <a:off x="8059119" y="6648488"/>
            <a:ext cx="6342790" cy="630942"/>
          </a:xfrm>
          <a:prstGeom prst="rect">
            <a:avLst/>
          </a:prstGeom>
          <a:noFill/>
          <a:ln w="38100">
            <a:solidFill>
              <a:schemeClr val="tx1"/>
            </a:solidFill>
          </a:ln>
          <a:scene3d>
            <a:camera prst="orthographicFront"/>
            <a:lightRig rig="threePt" dir="t"/>
          </a:scene3d>
          <a:sp3d>
            <a:bevelT prst="slope"/>
          </a:sp3d>
        </p:spPr>
        <p:txBody>
          <a:bodyPr wrap="square" rtlCol="0">
            <a:spAutoFit/>
          </a:bodyPr>
          <a:lstStyle/>
          <a:p>
            <a:r>
              <a:rPr lang="en-US" sz="1750" b="1" dirty="0">
                <a:solidFill>
                  <a:srgbClr val="272525"/>
                </a:solidFill>
                <a:latin typeface="Montserrat" pitchFamily="34" charset="0"/>
                <a:ea typeface="Montserrat" pitchFamily="34" charset="-122"/>
                <a:cs typeface="Montserrat" pitchFamily="34" charset="-120"/>
              </a:rPr>
              <a:t>As people get </a:t>
            </a:r>
            <a:r>
              <a:rPr lang="en-US" sz="1750" b="1" dirty="0">
                <a:solidFill>
                  <a:srgbClr val="FF0000"/>
                </a:solidFill>
                <a:latin typeface="Montserrat" pitchFamily="34" charset="0"/>
                <a:ea typeface="Montserrat" pitchFamily="34" charset="-122"/>
                <a:cs typeface="Montserrat" pitchFamily="34" charset="-120"/>
              </a:rPr>
              <a:t>older</a:t>
            </a:r>
            <a:r>
              <a:rPr lang="en-US" sz="1750" b="1" dirty="0">
                <a:solidFill>
                  <a:srgbClr val="272525"/>
                </a:solidFill>
                <a:latin typeface="Montserrat" pitchFamily="34" charset="0"/>
                <a:ea typeface="Montserrat" pitchFamily="34" charset="-122"/>
                <a:cs typeface="Montserrat" pitchFamily="34" charset="-120"/>
              </a:rPr>
              <a:t>, there are </a:t>
            </a:r>
            <a:r>
              <a:rPr lang="en-US" sz="1750" b="1" dirty="0">
                <a:solidFill>
                  <a:srgbClr val="FF0000"/>
                </a:solidFill>
                <a:latin typeface="Montserrat" pitchFamily="34" charset="0"/>
                <a:ea typeface="Montserrat" pitchFamily="34" charset="-122"/>
                <a:cs typeface="Montserrat" pitchFamily="34" charset="-120"/>
              </a:rPr>
              <a:t>fewer</a:t>
            </a:r>
            <a:r>
              <a:rPr lang="en-US" sz="1750" b="1" dirty="0">
                <a:solidFill>
                  <a:srgbClr val="272525"/>
                </a:solidFill>
                <a:latin typeface="Montserrat" pitchFamily="34" charset="0"/>
                <a:ea typeface="Montserrat" pitchFamily="34" charset="-122"/>
                <a:cs typeface="Montserrat" pitchFamily="34" charset="-120"/>
              </a:rPr>
              <a:t> instances of loan default</a:t>
            </a:r>
            <a:r>
              <a:rPr lang="en-US" sz="1750" dirty="0">
                <a:solidFill>
                  <a:srgbClr val="272525"/>
                </a:solidFill>
                <a:latin typeface="Montserrat" pitchFamily="34" charset="0"/>
                <a:ea typeface="Montserrat" pitchFamily="34" charset="-122"/>
                <a:cs typeface="Montserrat" pitchFamily="34" charset="-120"/>
              </a:rPr>
              <a:t>.</a:t>
            </a:r>
          </a:p>
        </p:txBody>
      </p:sp>
      <p:sp>
        <p:nvSpPr>
          <p:cNvPr id="14" name="TextBox 13"/>
          <p:cNvSpPr txBox="1"/>
          <p:nvPr/>
        </p:nvSpPr>
        <p:spPr>
          <a:xfrm>
            <a:off x="4924448" y="2652882"/>
            <a:ext cx="1719573" cy="369332"/>
          </a:xfrm>
          <a:prstGeom prst="rect">
            <a:avLst/>
          </a:prstGeom>
          <a:noFill/>
        </p:spPr>
        <p:txBody>
          <a:bodyPr wrap="none" rtlCol="0">
            <a:spAutoFit/>
          </a:bodyPr>
          <a:lstStyle/>
          <a:p>
            <a:r>
              <a:rPr lang="en-US" b="1" dirty="0"/>
              <a:t> TARGET COUNT</a:t>
            </a:r>
          </a:p>
        </p:txBody>
      </p:sp>
      <p:sp>
        <p:nvSpPr>
          <p:cNvPr id="15" name="TextBox 14"/>
          <p:cNvSpPr txBox="1"/>
          <p:nvPr/>
        </p:nvSpPr>
        <p:spPr>
          <a:xfrm>
            <a:off x="11102373" y="2652882"/>
            <a:ext cx="1719573" cy="369332"/>
          </a:xfrm>
          <a:prstGeom prst="rect">
            <a:avLst/>
          </a:prstGeom>
          <a:noFill/>
        </p:spPr>
        <p:txBody>
          <a:bodyPr wrap="none" rtlCol="0">
            <a:spAutoFit/>
          </a:bodyPr>
          <a:lstStyle/>
          <a:p>
            <a:r>
              <a:rPr lang="en-US" b="1" dirty="0"/>
              <a:t> TARGET COUNT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SEGMENTED UNI ANALYSIS</a:t>
            </a:r>
            <a:endParaRPr lang="en-US" sz="4374" dirty="0"/>
          </a:p>
        </p:txBody>
      </p:sp>
      <p:sp>
        <p:nvSpPr>
          <p:cNvPr id="10" name="Text 2"/>
          <p:cNvSpPr/>
          <p:nvPr/>
        </p:nvSpPr>
        <p:spPr>
          <a:xfrm>
            <a:off x="5774295" y="1614873"/>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Educational Level</a:t>
            </a:r>
            <a:endParaRPr lang="en-US" sz="2187" dirty="0"/>
          </a:p>
        </p:txBody>
      </p:sp>
      <p:graphicFrame>
        <p:nvGraphicFramePr>
          <p:cNvPr id="8" name="Chart 7"/>
          <p:cNvGraphicFramePr/>
          <p:nvPr/>
        </p:nvGraphicFramePr>
        <p:xfrm>
          <a:off x="675360" y="2247254"/>
          <a:ext cx="6252382" cy="426814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p:cNvGraphicFramePr/>
          <p:nvPr/>
        </p:nvGraphicFramePr>
        <p:xfrm>
          <a:off x="7315199" y="2247254"/>
          <a:ext cx="6431797" cy="4268142"/>
        </p:xfrm>
        <a:graphic>
          <a:graphicData uri="http://schemas.openxmlformats.org/drawingml/2006/chart">
            <c:chart xmlns:c="http://schemas.openxmlformats.org/drawingml/2006/chart" xmlns:r="http://schemas.openxmlformats.org/officeDocument/2006/relationships" r:id="rId5"/>
          </a:graphicData>
        </a:graphic>
      </p:graphicFrame>
      <p:sp>
        <p:nvSpPr>
          <p:cNvPr id="9" name="TextBox 8"/>
          <p:cNvSpPr txBox="1"/>
          <p:nvPr/>
        </p:nvSpPr>
        <p:spPr>
          <a:xfrm>
            <a:off x="2852370" y="2407492"/>
            <a:ext cx="1719573" cy="369332"/>
          </a:xfrm>
          <a:prstGeom prst="rect">
            <a:avLst/>
          </a:prstGeom>
          <a:noFill/>
        </p:spPr>
        <p:txBody>
          <a:bodyPr wrap="none" rtlCol="0">
            <a:spAutoFit/>
          </a:bodyPr>
          <a:lstStyle/>
          <a:p>
            <a:r>
              <a:rPr lang="en-US" b="1" dirty="0"/>
              <a:t> TARGET COUNT</a:t>
            </a:r>
          </a:p>
        </p:txBody>
      </p:sp>
      <p:sp>
        <p:nvSpPr>
          <p:cNvPr id="13" name="TextBox 12"/>
          <p:cNvSpPr txBox="1"/>
          <p:nvPr/>
        </p:nvSpPr>
        <p:spPr>
          <a:xfrm>
            <a:off x="636774" y="6664272"/>
            <a:ext cx="13110221" cy="784830"/>
          </a:xfrm>
          <a:prstGeom prst="rect">
            <a:avLst/>
          </a:prstGeom>
          <a:ln w="38100">
            <a:solidFill>
              <a:schemeClr val="tx1"/>
            </a:solidFill>
          </a:ln>
        </p:spPr>
        <p:txBody>
          <a:bodyPr wrap="square" rtlCol="0">
            <a:spAutoFit/>
          </a:bodyPr>
          <a:lstStyle/>
          <a:p>
            <a:pPr>
              <a:lnSpc>
                <a:spcPts val="2734"/>
              </a:lnSpc>
            </a:pPr>
            <a:r>
              <a:rPr lang="en-US" sz="1750" b="1" dirty="0">
                <a:solidFill>
                  <a:srgbClr val="272525"/>
                </a:solidFill>
                <a:latin typeface="Montserrat" pitchFamily="34" charset="0"/>
                <a:ea typeface="Montserrat" pitchFamily="34" charset="-122"/>
                <a:cs typeface="Montserrat" pitchFamily="34" charset="-120"/>
              </a:rPr>
              <a:t>Individuals with “</a:t>
            </a:r>
            <a:r>
              <a:rPr lang="en-US" sz="1750" b="1" dirty="0">
                <a:solidFill>
                  <a:srgbClr val="C00000"/>
                </a:solidFill>
                <a:latin typeface="Montserrat" pitchFamily="34" charset="0"/>
                <a:ea typeface="Montserrat" pitchFamily="34" charset="-122"/>
                <a:cs typeface="Montserrat" pitchFamily="34" charset="-120"/>
              </a:rPr>
              <a:t>Secondary /Secondary special</a:t>
            </a:r>
            <a:r>
              <a:rPr lang="en-US" sz="1750" b="1" dirty="0">
                <a:solidFill>
                  <a:srgbClr val="272525"/>
                </a:solidFill>
                <a:latin typeface="Montserrat" pitchFamily="34" charset="0"/>
                <a:ea typeface="Montserrat" pitchFamily="34" charset="-122"/>
                <a:cs typeface="Montserrat" pitchFamily="34" charset="-120"/>
              </a:rPr>
              <a:t>” education have </a:t>
            </a:r>
            <a:r>
              <a:rPr lang="en-US" sz="1750" b="1" dirty="0">
                <a:solidFill>
                  <a:srgbClr val="C00000"/>
                </a:solidFill>
                <a:latin typeface="Montserrat" pitchFamily="34" charset="0"/>
                <a:ea typeface="Montserrat" pitchFamily="34" charset="-122"/>
                <a:cs typeface="Montserrat" pitchFamily="34" charset="-120"/>
              </a:rPr>
              <a:t>a higher number of loans and demonstrated higher propensity for loan defaults</a:t>
            </a:r>
            <a:r>
              <a:rPr lang="en-US" sz="1750" b="1" dirty="0">
                <a:solidFill>
                  <a:srgbClr val="272525"/>
                </a:solidFill>
                <a:latin typeface="Montserrat" pitchFamily="34" charset="0"/>
                <a:ea typeface="Montserrat" pitchFamily="34" charset="-122"/>
                <a:cs typeface="Montserrat" pitchFamily="34" charset="-120"/>
              </a:rPr>
              <a:t>  compared to those with other levels of education.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6" name="Text 2"/>
          <p:cNvSpPr/>
          <p:nvPr/>
        </p:nvSpPr>
        <p:spPr>
          <a:xfrm>
            <a:off x="1487595" y="3409627"/>
            <a:ext cx="10754558" cy="355402"/>
          </a:xfrm>
          <a:prstGeom prst="rect">
            <a:avLst/>
          </a:prstGeom>
          <a:noFill/>
          <a:ln/>
        </p:spPr>
        <p:txBody>
          <a:bodyPr wrap="none" rtlCol="0" anchor="t"/>
          <a:lstStyle/>
          <a:p>
            <a:pPr marL="342900" indent="-342900" algn="l">
              <a:lnSpc>
                <a:spcPts val="2799"/>
              </a:lnSpc>
              <a:buSzPct val="100000"/>
              <a:buChar char="•"/>
            </a:pPr>
            <a:endParaRPr lang="en-US" sz="1750" dirty="0"/>
          </a:p>
        </p:txBody>
      </p:sp>
      <p:sp>
        <p:nvSpPr>
          <p:cNvPr id="7" name="Text 3"/>
          <p:cNvSpPr/>
          <p:nvPr/>
        </p:nvSpPr>
        <p:spPr>
          <a:xfrm>
            <a:off x="1487595" y="4653829"/>
            <a:ext cx="3750831" cy="1467718"/>
          </a:xfrm>
          <a:prstGeom prst="rect">
            <a:avLst/>
          </a:prstGeom>
          <a:noFill/>
          <a:ln/>
        </p:spPr>
        <p:txBody>
          <a:bodyPr wrap="none" rtlCol="0" anchor="t"/>
          <a:lstStyle/>
          <a:p>
            <a:pPr>
              <a:lnSpc>
                <a:spcPts val="2734"/>
              </a:lnSpc>
            </a:pPr>
            <a:r>
              <a:rPr lang="en-US" sz="1750" dirty="0">
                <a:solidFill>
                  <a:srgbClr val="272525"/>
                </a:solidFill>
                <a:latin typeface="Montserrat" pitchFamily="34" charset="0"/>
                <a:ea typeface="Montserrat" pitchFamily="34" charset="-122"/>
                <a:cs typeface="Montserrat" pitchFamily="34" charset="-120"/>
              </a:rPr>
              <a:t>If the applicant can repay the loan </a:t>
            </a:r>
          </a:p>
          <a:p>
            <a:pPr>
              <a:lnSpc>
                <a:spcPts val="2734"/>
              </a:lnSpc>
            </a:pPr>
            <a:r>
              <a:rPr lang="en-US" sz="1750" dirty="0">
                <a:solidFill>
                  <a:srgbClr val="272525"/>
                </a:solidFill>
                <a:latin typeface="Montserrat" pitchFamily="34" charset="0"/>
                <a:ea typeface="Montserrat" pitchFamily="34" charset="-122"/>
                <a:cs typeface="Montserrat" pitchFamily="34" charset="-120"/>
              </a:rPr>
              <a:t>but is not approved, the company</a:t>
            </a:r>
          </a:p>
          <a:p>
            <a:pPr>
              <a:lnSpc>
                <a:spcPts val="2734"/>
              </a:lnSpc>
            </a:pPr>
            <a:r>
              <a:rPr lang="en-US" sz="1750" dirty="0">
                <a:solidFill>
                  <a:srgbClr val="272525"/>
                </a:solidFill>
                <a:latin typeface="Montserrat" pitchFamily="34" charset="0"/>
                <a:ea typeface="Montserrat" pitchFamily="34" charset="-122"/>
                <a:cs typeface="Montserrat" pitchFamily="34" charset="-120"/>
              </a:rPr>
              <a:t> loses business.</a:t>
            </a:r>
          </a:p>
          <a:p>
            <a:pPr marL="342900" indent="-342900" algn="l">
              <a:lnSpc>
                <a:spcPts val="2799"/>
              </a:lnSpc>
              <a:buSzPct val="100000"/>
              <a:buChar char="•"/>
            </a:pPr>
            <a:endParaRPr lang="en-US" sz="1750" dirty="0"/>
          </a:p>
        </p:txBody>
      </p:sp>
      <p:sp>
        <p:nvSpPr>
          <p:cNvPr id="9" name="Text 5"/>
          <p:cNvSpPr/>
          <p:nvPr/>
        </p:nvSpPr>
        <p:spPr>
          <a:xfrm>
            <a:off x="5680232" y="4653829"/>
            <a:ext cx="3603253" cy="1467718"/>
          </a:xfrm>
          <a:prstGeom prst="rect">
            <a:avLst/>
          </a:prstGeom>
          <a:noFill/>
          <a:ln/>
        </p:spPr>
        <p:txBody>
          <a:bodyPr wrap="none" rtlCol="0" anchor="t"/>
          <a:lstStyle/>
          <a:p>
            <a:pPr>
              <a:lnSpc>
                <a:spcPts val="2734"/>
              </a:lnSpc>
            </a:pPr>
            <a:r>
              <a:rPr lang="en-US" sz="1750" dirty="0">
                <a:solidFill>
                  <a:srgbClr val="272525"/>
                </a:solidFill>
                <a:latin typeface="Montserrat" pitchFamily="34" charset="0"/>
                <a:ea typeface="Montserrat" pitchFamily="34" charset="-122"/>
                <a:cs typeface="Montserrat" pitchFamily="34" charset="-120"/>
              </a:rPr>
              <a:t>If the applicant can’t repay the loan </a:t>
            </a:r>
          </a:p>
          <a:p>
            <a:pPr>
              <a:lnSpc>
                <a:spcPts val="2734"/>
              </a:lnSpc>
            </a:pPr>
            <a:r>
              <a:rPr lang="en-US" sz="1750" dirty="0">
                <a:solidFill>
                  <a:srgbClr val="272525"/>
                </a:solidFill>
                <a:latin typeface="Montserrat" pitchFamily="34" charset="0"/>
                <a:ea typeface="Montserrat" pitchFamily="34" charset="-122"/>
                <a:cs typeface="Montserrat" pitchFamily="34" charset="-120"/>
              </a:rPr>
              <a:t> and is approved, the company </a:t>
            </a:r>
          </a:p>
          <a:p>
            <a:pPr>
              <a:lnSpc>
                <a:spcPts val="2734"/>
              </a:lnSpc>
            </a:pPr>
            <a:r>
              <a:rPr lang="en-US" sz="1750" dirty="0">
                <a:solidFill>
                  <a:srgbClr val="272525"/>
                </a:solidFill>
                <a:latin typeface="Montserrat" pitchFamily="34" charset="0"/>
                <a:ea typeface="Montserrat" pitchFamily="34" charset="-122"/>
                <a:cs typeface="Montserrat" pitchFamily="34" charset="-120"/>
              </a:rPr>
              <a:t>Faces a financial loss</a:t>
            </a:r>
          </a:p>
        </p:txBody>
      </p:sp>
      <p:pic>
        <p:nvPicPr>
          <p:cNvPr id="10"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12" name="Picture 11" descr="Credit-Risk-Management-Hero-Image.jpg"/>
          <p:cNvPicPr>
            <a:picLocks noChangeAspect="1"/>
          </p:cNvPicPr>
          <p:nvPr/>
        </p:nvPicPr>
        <p:blipFill>
          <a:blip r:embed="rId6"/>
          <a:srcRect l="42239"/>
          <a:stretch>
            <a:fillRect/>
          </a:stretch>
        </p:blipFill>
        <p:spPr>
          <a:xfrm>
            <a:off x="10306372" y="0"/>
            <a:ext cx="4313171" cy="8229600"/>
          </a:xfrm>
          <a:prstGeom prst="rect">
            <a:avLst/>
          </a:prstGeom>
          <a:solidFill>
            <a:schemeClr val="bg1">
              <a:lumMod val="65000"/>
            </a:schemeClr>
          </a:solidFill>
          <a:ln>
            <a:solidFill>
              <a:schemeClr val="tx1"/>
            </a:solidFill>
          </a:ln>
          <a:effectLst>
            <a:outerShdw blurRad="50800" dist="38100" dir="8100000" algn="tr" rotWithShape="0">
              <a:prstClr val="black">
                <a:alpha val="40000"/>
              </a:prstClr>
            </a:outerShdw>
          </a:effectLst>
        </p:spPr>
      </p:pic>
      <p:sp>
        <p:nvSpPr>
          <p:cNvPr id="11" name="Text 2"/>
          <p:cNvSpPr/>
          <p:nvPr/>
        </p:nvSpPr>
        <p:spPr>
          <a:xfrm>
            <a:off x="1207282" y="1611821"/>
            <a:ext cx="10554414" cy="1388746"/>
          </a:xfrm>
          <a:prstGeom prst="rect">
            <a:avLst/>
          </a:prstGeom>
          <a:noFill/>
          <a:ln/>
        </p:spPr>
        <p:txBody>
          <a:bodyPr wrap="none" rtlCol="0" anchor="t"/>
          <a:lstStyle/>
          <a:p>
            <a:pPr>
              <a:lnSpc>
                <a:spcPts val="5468"/>
              </a:lnSpc>
            </a:pPr>
            <a:r>
              <a:rPr lang="en-US" sz="4374" b="1" dirty="0">
                <a:solidFill>
                  <a:srgbClr val="396AF1"/>
                </a:solidFill>
                <a:latin typeface="Barlow" pitchFamily="34" charset="0"/>
                <a:ea typeface="Barlow" pitchFamily="34" charset="-122"/>
                <a:cs typeface="Barlow" pitchFamily="34" charset="-120"/>
              </a:rPr>
              <a:t>When a customer applies for </a:t>
            </a:r>
          </a:p>
          <a:p>
            <a:pPr>
              <a:lnSpc>
                <a:spcPts val="5468"/>
              </a:lnSpc>
            </a:pPr>
            <a:r>
              <a:rPr lang="en-US" sz="4374" b="1" dirty="0">
                <a:solidFill>
                  <a:srgbClr val="396AF1"/>
                </a:solidFill>
                <a:latin typeface="Barlow" pitchFamily="34" charset="0"/>
                <a:ea typeface="Barlow" pitchFamily="34" charset="-122"/>
                <a:cs typeface="Barlow" pitchFamily="34" charset="-120"/>
              </a:rPr>
              <a:t>a loan, company faces two risks</a:t>
            </a:r>
          </a:p>
        </p:txBody>
      </p:sp>
      <p:sp>
        <p:nvSpPr>
          <p:cNvPr id="13" name="Text 6"/>
          <p:cNvSpPr/>
          <p:nvPr/>
        </p:nvSpPr>
        <p:spPr>
          <a:xfrm>
            <a:off x="1789266" y="4324026"/>
            <a:ext cx="2903696" cy="329803"/>
          </a:xfrm>
          <a:prstGeom prst="rect">
            <a:avLst/>
          </a:prstGeom>
          <a:noFill/>
          <a:ln/>
        </p:spPr>
        <p:txBody>
          <a:bodyPr wrap="none" rtlCol="0" anchor="t"/>
          <a:lstStyle/>
          <a:p>
            <a:pPr algn="ctr">
              <a:lnSpc>
                <a:spcPts val="2597"/>
              </a:lnSpc>
            </a:pPr>
            <a:r>
              <a:rPr lang="en-US" sz="2077" b="1" dirty="0">
                <a:solidFill>
                  <a:srgbClr val="396AF1"/>
                </a:solidFill>
                <a:latin typeface="Barlow" pitchFamily="34" charset="0"/>
                <a:ea typeface="Barlow" pitchFamily="34" charset="-122"/>
                <a:cs typeface="Barlow" pitchFamily="34" charset="-120"/>
              </a:rPr>
              <a:t>Lost Business Risk</a:t>
            </a:r>
          </a:p>
        </p:txBody>
      </p:sp>
      <p:sp>
        <p:nvSpPr>
          <p:cNvPr id="14" name="Text 6"/>
          <p:cNvSpPr/>
          <p:nvPr/>
        </p:nvSpPr>
        <p:spPr>
          <a:xfrm>
            <a:off x="5680232" y="4277532"/>
            <a:ext cx="2903696" cy="376297"/>
          </a:xfrm>
          <a:prstGeom prst="rect">
            <a:avLst/>
          </a:prstGeom>
          <a:noFill/>
          <a:ln/>
        </p:spPr>
        <p:txBody>
          <a:bodyPr wrap="none" rtlCol="0" anchor="t"/>
          <a:lstStyle/>
          <a:p>
            <a:pPr algn="ctr">
              <a:lnSpc>
                <a:spcPts val="2597"/>
              </a:lnSpc>
            </a:pPr>
            <a:r>
              <a:rPr lang="en-US" sz="2077" b="1" dirty="0">
                <a:solidFill>
                  <a:srgbClr val="396AF1"/>
                </a:solidFill>
                <a:latin typeface="Barlow" pitchFamily="34" charset="0"/>
                <a:ea typeface="Barlow" pitchFamily="34" charset="-122"/>
                <a:cs typeface="Barlow" pitchFamily="34" charset="-120"/>
              </a:rPr>
              <a:t>Credit Risk</a:t>
            </a:r>
          </a:p>
        </p:txBody>
      </p:sp>
      <p:sp>
        <p:nvSpPr>
          <p:cNvPr id="17" name="Text 5"/>
          <p:cNvSpPr/>
          <p:nvPr/>
        </p:nvSpPr>
        <p:spPr>
          <a:xfrm>
            <a:off x="2711460" y="3765029"/>
            <a:ext cx="559907" cy="395645"/>
          </a:xfrm>
          <a:prstGeom prst="rect">
            <a:avLst/>
          </a:prstGeom>
          <a:solidFill>
            <a:schemeClr val="accent5">
              <a:lumMod val="40000"/>
              <a:lumOff val="60000"/>
            </a:schemeClr>
          </a:solidFill>
          <a:ln>
            <a:solidFill>
              <a:schemeClr val="tx1"/>
            </a:solidFill>
          </a:ln>
        </p:spPr>
        <p:txBody>
          <a:bodyPr wrap="none" rtlCol="0" anchor="t"/>
          <a:lstStyle/>
          <a:p>
            <a:pPr marL="0" indent="0" algn="ctr">
              <a:lnSpc>
                <a:spcPts val="3116"/>
              </a:lnSpc>
              <a:buNone/>
            </a:pPr>
            <a:r>
              <a:rPr lang="en-US" sz="2493" b="1" dirty="0">
                <a:latin typeface="Barlow" pitchFamily="34" charset="0"/>
                <a:ea typeface="Barlow" pitchFamily="34" charset="-122"/>
                <a:cs typeface="Barlow" pitchFamily="34" charset="-120"/>
              </a:rPr>
              <a:t>1</a:t>
            </a:r>
            <a:endParaRPr lang="en-US" sz="2493" dirty="0"/>
          </a:p>
        </p:txBody>
      </p:sp>
      <p:sp>
        <p:nvSpPr>
          <p:cNvPr id="18" name="Text 5"/>
          <p:cNvSpPr/>
          <p:nvPr/>
        </p:nvSpPr>
        <p:spPr>
          <a:xfrm>
            <a:off x="6881491" y="3732107"/>
            <a:ext cx="559907" cy="395645"/>
          </a:xfrm>
          <a:prstGeom prst="rect">
            <a:avLst/>
          </a:prstGeom>
          <a:solidFill>
            <a:schemeClr val="accent5">
              <a:lumMod val="40000"/>
              <a:lumOff val="60000"/>
            </a:schemeClr>
          </a:solidFill>
          <a:ln>
            <a:solidFill>
              <a:schemeClr val="tx1"/>
            </a:solidFill>
          </a:ln>
        </p:spPr>
        <p:txBody>
          <a:bodyPr wrap="none" rtlCol="0" anchor="t"/>
          <a:lstStyle/>
          <a:p>
            <a:pPr marL="0" indent="0" algn="ctr">
              <a:lnSpc>
                <a:spcPts val="3116"/>
              </a:lnSpc>
              <a:buNone/>
            </a:pPr>
            <a:r>
              <a:rPr lang="en-US" sz="2493" b="1" dirty="0">
                <a:latin typeface="Barlow" pitchFamily="34" charset="0"/>
                <a:ea typeface="Barlow" pitchFamily="34" charset="-122"/>
                <a:cs typeface="Barlow" pitchFamily="34" charset="-120"/>
              </a:rPr>
              <a:t>2</a:t>
            </a:r>
            <a:endParaRPr lang="en-US" sz="2493"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SEGMENTED UNI ANALYSIS</a:t>
            </a:r>
            <a:endParaRPr lang="en-US" sz="4374" dirty="0"/>
          </a:p>
        </p:txBody>
      </p:sp>
      <p:sp>
        <p:nvSpPr>
          <p:cNvPr id="10" name="Text 2"/>
          <p:cNvSpPr/>
          <p:nvPr/>
        </p:nvSpPr>
        <p:spPr>
          <a:xfrm>
            <a:off x="5611055" y="1810242"/>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Family Status</a:t>
            </a:r>
            <a:endParaRPr lang="en-US" sz="2187" dirty="0"/>
          </a:p>
        </p:txBody>
      </p:sp>
      <p:graphicFrame>
        <p:nvGraphicFramePr>
          <p:cNvPr id="13" name="Chart 12"/>
          <p:cNvGraphicFramePr/>
          <p:nvPr/>
        </p:nvGraphicFramePr>
        <p:xfrm>
          <a:off x="1062816" y="2489117"/>
          <a:ext cx="5059015" cy="4207464"/>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p:cNvSpPr txBox="1"/>
          <p:nvPr/>
        </p:nvSpPr>
        <p:spPr>
          <a:xfrm>
            <a:off x="3700734" y="2792322"/>
            <a:ext cx="1719573" cy="369332"/>
          </a:xfrm>
          <a:prstGeom prst="rect">
            <a:avLst/>
          </a:prstGeom>
          <a:noFill/>
        </p:spPr>
        <p:txBody>
          <a:bodyPr wrap="none" rtlCol="0">
            <a:spAutoFit/>
          </a:bodyPr>
          <a:lstStyle/>
          <a:p>
            <a:r>
              <a:rPr lang="en-US" b="1" dirty="0"/>
              <a:t> TARGET COUNT</a:t>
            </a:r>
          </a:p>
        </p:txBody>
      </p:sp>
      <p:graphicFrame>
        <p:nvGraphicFramePr>
          <p:cNvPr id="9" name="Chart 8"/>
          <p:cNvGraphicFramePr/>
          <p:nvPr/>
        </p:nvGraphicFramePr>
        <p:xfrm>
          <a:off x="6695268" y="2489117"/>
          <a:ext cx="7299701" cy="4207463"/>
        </p:xfrm>
        <a:graphic>
          <a:graphicData uri="http://schemas.openxmlformats.org/drawingml/2006/chart">
            <c:chart xmlns:c="http://schemas.openxmlformats.org/drawingml/2006/chart" xmlns:r="http://schemas.openxmlformats.org/officeDocument/2006/relationships" r:id="rId5"/>
          </a:graphicData>
        </a:graphic>
      </p:graphicFrame>
      <p:sp>
        <p:nvSpPr>
          <p:cNvPr id="11" name="TextBox 10"/>
          <p:cNvSpPr txBox="1"/>
          <p:nvPr/>
        </p:nvSpPr>
        <p:spPr>
          <a:xfrm>
            <a:off x="969822" y="6919064"/>
            <a:ext cx="13204256" cy="630942"/>
          </a:xfrm>
          <a:prstGeom prst="rect">
            <a:avLst/>
          </a:prstGeom>
          <a:ln w="38100">
            <a:solidFill>
              <a:schemeClr val="tx1"/>
            </a:solidFill>
          </a:ln>
        </p:spPr>
        <p:txBody>
          <a:bodyPr wrap="none" rtlCol="0">
            <a:spAutoFit/>
          </a:bodyPr>
          <a:lstStyle/>
          <a:p>
            <a:r>
              <a:rPr lang="en-US" sz="1750" b="1" dirty="0">
                <a:solidFill>
                  <a:srgbClr val="C00000"/>
                </a:solidFill>
                <a:latin typeface="Montserrat" pitchFamily="34" charset="0"/>
                <a:ea typeface="Montserrat" pitchFamily="34" charset="-122"/>
                <a:cs typeface="Montserrat" pitchFamily="34" charset="-120"/>
              </a:rPr>
              <a:t>Married individuals </a:t>
            </a:r>
            <a:r>
              <a:rPr lang="en-US" sz="1750" b="1" dirty="0">
                <a:solidFill>
                  <a:srgbClr val="272525"/>
                </a:solidFill>
                <a:latin typeface="Montserrat" pitchFamily="34" charset="0"/>
                <a:ea typeface="Montserrat" pitchFamily="34" charset="-122"/>
                <a:cs typeface="Montserrat" pitchFamily="34" charset="-120"/>
              </a:rPr>
              <a:t>have not only taken out </a:t>
            </a:r>
            <a:r>
              <a:rPr lang="en-US" sz="1750" b="1" dirty="0">
                <a:solidFill>
                  <a:srgbClr val="C00000"/>
                </a:solidFill>
                <a:latin typeface="Montserrat" pitchFamily="34" charset="0"/>
                <a:ea typeface="Montserrat" pitchFamily="34" charset="-122"/>
                <a:cs typeface="Montserrat" pitchFamily="34" charset="-120"/>
              </a:rPr>
              <a:t>more loans </a:t>
            </a:r>
            <a:r>
              <a:rPr lang="en-US" sz="1750" b="1" dirty="0">
                <a:solidFill>
                  <a:srgbClr val="272525"/>
                </a:solidFill>
                <a:latin typeface="Montserrat" pitchFamily="34" charset="0"/>
                <a:ea typeface="Montserrat" pitchFamily="34" charset="-122"/>
                <a:cs typeface="Montserrat" pitchFamily="34" charset="-120"/>
              </a:rPr>
              <a:t>compared to individuals with other marital statuses but also have </a:t>
            </a:r>
          </a:p>
          <a:p>
            <a:r>
              <a:rPr lang="en-US" sz="1750" b="1" dirty="0">
                <a:solidFill>
                  <a:srgbClr val="272525"/>
                </a:solidFill>
                <a:latin typeface="Montserrat" pitchFamily="34" charset="0"/>
                <a:ea typeface="Montserrat" pitchFamily="34" charset="-122"/>
                <a:cs typeface="Montserrat" pitchFamily="34" charset="-120"/>
              </a:rPr>
              <a:t>higher incidence of loan defaults. </a:t>
            </a:r>
          </a:p>
        </p:txBody>
      </p:sp>
      <p:sp>
        <p:nvSpPr>
          <p:cNvPr id="15" name="TextBox 14"/>
          <p:cNvSpPr txBox="1"/>
          <p:nvPr/>
        </p:nvSpPr>
        <p:spPr>
          <a:xfrm>
            <a:off x="9948825" y="2776824"/>
            <a:ext cx="1666675" cy="369332"/>
          </a:xfrm>
          <a:prstGeom prst="rect">
            <a:avLst/>
          </a:prstGeom>
          <a:noFill/>
        </p:spPr>
        <p:txBody>
          <a:bodyPr wrap="none" rtlCol="0">
            <a:spAutoFit/>
          </a:bodyPr>
          <a:lstStyle/>
          <a:p>
            <a:r>
              <a:rPr lang="en-US" b="1" dirty="0"/>
              <a:t>TARGET COUNT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a:solidFill>
              <a:schemeClr val="tx1"/>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SEGMENTED UNI ANALYSIS</a:t>
            </a:r>
            <a:endParaRPr lang="en-US" sz="4374" dirty="0"/>
          </a:p>
        </p:txBody>
      </p:sp>
      <p:sp>
        <p:nvSpPr>
          <p:cNvPr id="10" name="Text 2"/>
          <p:cNvSpPr/>
          <p:nvPr/>
        </p:nvSpPr>
        <p:spPr>
          <a:xfrm>
            <a:off x="6006769" y="1618036"/>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Housing Situation</a:t>
            </a:r>
            <a:endParaRPr lang="en-US" sz="2187" dirty="0"/>
          </a:p>
        </p:txBody>
      </p:sp>
      <p:pic>
        <p:nvPicPr>
          <p:cNvPr id="12290" name="Picture 2"/>
          <p:cNvPicPr>
            <a:picLocks noChangeAspect="1" noChangeArrowheads="1"/>
          </p:cNvPicPr>
          <p:nvPr/>
        </p:nvPicPr>
        <p:blipFill>
          <a:blip r:embed="rId4"/>
          <a:srcRect/>
          <a:stretch>
            <a:fillRect/>
          </a:stretch>
        </p:blipFill>
        <p:spPr bwMode="auto">
          <a:xfrm>
            <a:off x="1062816" y="2369222"/>
            <a:ext cx="6280150" cy="3938587"/>
          </a:xfrm>
          <a:prstGeom prst="rect">
            <a:avLst/>
          </a:prstGeom>
          <a:noFill/>
          <a:ln w="9525">
            <a:noFill/>
            <a:miter lim="800000"/>
            <a:headEnd/>
            <a:tailEnd/>
          </a:ln>
          <a:effectLst/>
        </p:spPr>
      </p:pic>
      <p:pic>
        <p:nvPicPr>
          <p:cNvPr id="12291" name="Picture 3"/>
          <p:cNvPicPr>
            <a:picLocks noChangeAspect="1" noChangeArrowheads="1"/>
          </p:cNvPicPr>
          <p:nvPr/>
        </p:nvPicPr>
        <p:blipFill>
          <a:blip r:embed="rId5"/>
          <a:srcRect/>
          <a:stretch>
            <a:fillRect/>
          </a:stretch>
        </p:blipFill>
        <p:spPr bwMode="auto">
          <a:xfrm>
            <a:off x="7510517" y="2350576"/>
            <a:ext cx="6396037" cy="3962400"/>
          </a:xfrm>
          <a:prstGeom prst="rect">
            <a:avLst/>
          </a:prstGeom>
          <a:noFill/>
          <a:ln w="9525">
            <a:noFill/>
            <a:miter lim="800000"/>
            <a:headEnd/>
            <a:tailEnd/>
          </a:ln>
          <a:effectLst/>
        </p:spPr>
      </p:pic>
      <p:sp>
        <p:nvSpPr>
          <p:cNvPr id="14" name="TextBox 13"/>
          <p:cNvSpPr txBox="1"/>
          <p:nvPr/>
        </p:nvSpPr>
        <p:spPr>
          <a:xfrm>
            <a:off x="892337" y="6447301"/>
            <a:ext cx="13262185" cy="630942"/>
          </a:xfrm>
          <a:prstGeom prst="rect">
            <a:avLst/>
          </a:prstGeom>
          <a:ln w="38100">
            <a:solidFill>
              <a:schemeClr val="tx1"/>
            </a:solidFill>
          </a:ln>
        </p:spPr>
        <p:txBody>
          <a:bodyPr wrap="square" rtlCol="0">
            <a:spAutoFit/>
          </a:bodyPr>
          <a:lstStyle/>
          <a:p>
            <a:r>
              <a:rPr lang="en-US" sz="1750" b="1" dirty="0">
                <a:solidFill>
                  <a:srgbClr val="272525"/>
                </a:solidFill>
                <a:latin typeface="Montserrat" pitchFamily="34" charset="0"/>
                <a:ea typeface="Montserrat" pitchFamily="34" charset="-122"/>
                <a:cs typeface="Montserrat" pitchFamily="34" charset="-120"/>
              </a:rPr>
              <a:t>Individuals residing in </a:t>
            </a:r>
            <a:r>
              <a:rPr lang="en-US" sz="1750" b="1" dirty="0">
                <a:solidFill>
                  <a:srgbClr val="FF0000"/>
                </a:solidFill>
                <a:latin typeface="Montserrat" pitchFamily="34" charset="0"/>
                <a:ea typeface="Montserrat" pitchFamily="34" charset="-122"/>
                <a:cs typeface="Montserrat" pitchFamily="34" charset="-120"/>
              </a:rPr>
              <a:t>houses or apartments </a:t>
            </a:r>
            <a:r>
              <a:rPr lang="en-US" sz="1750" b="1" dirty="0">
                <a:solidFill>
                  <a:srgbClr val="272525"/>
                </a:solidFill>
                <a:latin typeface="Montserrat" pitchFamily="34" charset="0"/>
                <a:ea typeface="Montserrat" pitchFamily="34" charset="-122"/>
                <a:cs typeface="Montserrat" pitchFamily="34" charset="-120"/>
              </a:rPr>
              <a:t>have not only taken out a higher number of loans compared to those with other types of housing but have also exhibited a higher rate of loan defaults.</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5498" y="0"/>
            <a:ext cx="14630400" cy="8229600"/>
          </a:xfrm>
          <a:prstGeom prst="rect">
            <a:avLst/>
          </a:prstGeom>
          <a:solidFill>
            <a:srgbClr val="EEEFF5"/>
          </a:solidFill>
          <a:ln>
            <a:solidFill>
              <a:schemeClr val="tx1"/>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SEGMENTED UNI ANALYSIS</a:t>
            </a:r>
            <a:endParaRPr lang="en-US" sz="4374" dirty="0"/>
          </a:p>
        </p:txBody>
      </p:sp>
      <p:sp>
        <p:nvSpPr>
          <p:cNvPr id="10" name="Text 2"/>
          <p:cNvSpPr/>
          <p:nvPr/>
        </p:nvSpPr>
        <p:spPr>
          <a:xfrm>
            <a:off x="6332223" y="1682354"/>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Number of Children</a:t>
            </a:r>
            <a:endParaRPr lang="en-US" sz="2187" dirty="0"/>
          </a:p>
        </p:txBody>
      </p:sp>
      <p:pic>
        <p:nvPicPr>
          <p:cNvPr id="13314" name="Picture 2"/>
          <p:cNvPicPr>
            <a:picLocks noChangeAspect="1" noChangeArrowheads="1"/>
          </p:cNvPicPr>
          <p:nvPr/>
        </p:nvPicPr>
        <p:blipFill>
          <a:blip r:embed="rId4"/>
          <a:srcRect/>
          <a:stretch>
            <a:fillRect/>
          </a:stretch>
        </p:blipFill>
        <p:spPr bwMode="auto">
          <a:xfrm>
            <a:off x="1062816" y="2336015"/>
            <a:ext cx="6543103" cy="4095779"/>
          </a:xfrm>
          <a:prstGeom prst="rect">
            <a:avLst/>
          </a:prstGeom>
          <a:noFill/>
          <a:ln w="9525">
            <a:noFill/>
            <a:miter lim="800000"/>
            <a:headEnd/>
            <a:tailEnd/>
          </a:ln>
          <a:effectLst/>
        </p:spPr>
      </p:pic>
      <p:pic>
        <p:nvPicPr>
          <p:cNvPr id="13315" name="Picture 3"/>
          <p:cNvPicPr>
            <a:picLocks noChangeAspect="1" noChangeArrowheads="1"/>
          </p:cNvPicPr>
          <p:nvPr/>
        </p:nvPicPr>
        <p:blipFill>
          <a:blip r:embed="rId5"/>
          <a:srcRect/>
          <a:stretch>
            <a:fillRect/>
          </a:stretch>
        </p:blipFill>
        <p:spPr bwMode="auto">
          <a:xfrm>
            <a:off x="7824036" y="2317696"/>
            <a:ext cx="6357937" cy="4121150"/>
          </a:xfrm>
          <a:prstGeom prst="rect">
            <a:avLst/>
          </a:prstGeom>
          <a:noFill/>
          <a:ln w="9525">
            <a:noFill/>
            <a:miter lim="800000"/>
            <a:headEnd/>
            <a:tailEnd/>
          </a:ln>
          <a:effectLst/>
        </p:spPr>
      </p:pic>
      <p:sp>
        <p:nvSpPr>
          <p:cNvPr id="13" name="TextBox 12"/>
          <p:cNvSpPr txBox="1"/>
          <p:nvPr/>
        </p:nvSpPr>
        <p:spPr>
          <a:xfrm>
            <a:off x="1000818" y="6640409"/>
            <a:ext cx="13165784" cy="630942"/>
          </a:xfrm>
          <a:prstGeom prst="rect">
            <a:avLst/>
          </a:prstGeom>
          <a:ln w="38100">
            <a:solidFill>
              <a:schemeClr val="tx1"/>
            </a:solid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Individuals with </a:t>
            </a:r>
            <a:r>
              <a:rPr lang="en-US" sz="1750" b="1" dirty="0">
                <a:solidFill>
                  <a:srgbClr val="FF0000"/>
                </a:solidFill>
                <a:latin typeface="Montserrat" pitchFamily="34" charset="0"/>
                <a:ea typeface="Montserrat" pitchFamily="34" charset="-122"/>
                <a:cs typeface="Montserrat" pitchFamily="34" charset="-120"/>
              </a:rPr>
              <a:t>fewer than four children </a:t>
            </a:r>
            <a:r>
              <a:rPr lang="en-US" sz="1750" b="1" dirty="0">
                <a:solidFill>
                  <a:srgbClr val="272525"/>
                </a:solidFill>
                <a:latin typeface="Montserrat" pitchFamily="34" charset="0"/>
                <a:ea typeface="Montserrat" pitchFamily="34" charset="-122"/>
                <a:cs typeface="Montserrat" pitchFamily="34" charset="-120"/>
              </a:rPr>
              <a:t>have taken out more loans compared to those with more children, and they also </a:t>
            </a:r>
          </a:p>
          <a:p>
            <a:r>
              <a:rPr lang="en-US" sz="1750" b="1" dirty="0">
                <a:solidFill>
                  <a:srgbClr val="272525"/>
                </a:solidFill>
                <a:latin typeface="Montserrat" pitchFamily="34" charset="0"/>
                <a:ea typeface="Montserrat" pitchFamily="34" charset="-122"/>
                <a:cs typeface="Montserrat" pitchFamily="34" charset="-120"/>
              </a:rPr>
              <a:t>exhibit a </a:t>
            </a:r>
            <a:r>
              <a:rPr lang="en-US" sz="1750" b="1" dirty="0">
                <a:solidFill>
                  <a:srgbClr val="FF0000"/>
                </a:solidFill>
                <a:latin typeface="Montserrat" pitchFamily="34" charset="0"/>
                <a:ea typeface="Montserrat" pitchFamily="34" charset="-122"/>
                <a:cs typeface="Montserrat" pitchFamily="34" charset="-120"/>
              </a:rPr>
              <a:t>higher rate of loan defaults</a:t>
            </a:r>
            <a:r>
              <a:rPr lang="en-US" sz="1750" b="1" dirty="0">
                <a:solidFill>
                  <a:srgbClr val="272525"/>
                </a:solidFill>
                <a:latin typeface="Montserrat" pitchFamily="34" charset="0"/>
                <a:ea typeface="Montserrat" pitchFamily="34" charset="-122"/>
                <a:cs typeface="Montserrat" pitchFamily="34" charset="-120"/>
              </a:rPr>
              <a: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a:solidFill>
              <a:schemeClr val="tx1"/>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SEGMENTED UNI ANALYSIS</a:t>
            </a:r>
            <a:endParaRPr lang="en-US" sz="4374" dirty="0"/>
          </a:p>
        </p:txBody>
      </p:sp>
      <p:sp>
        <p:nvSpPr>
          <p:cNvPr id="10" name="Text 2"/>
          <p:cNvSpPr/>
          <p:nvPr/>
        </p:nvSpPr>
        <p:spPr>
          <a:xfrm>
            <a:off x="5495327" y="1649032"/>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Geographical Influence</a:t>
            </a:r>
            <a:endParaRPr lang="en-US" sz="2187" dirty="0"/>
          </a:p>
        </p:txBody>
      </p:sp>
      <p:graphicFrame>
        <p:nvGraphicFramePr>
          <p:cNvPr id="12" name="Chart 11"/>
          <p:cNvGraphicFramePr/>
          <p:nvPr/>
        </p:nvGraphicFramePr>
        <p:xfrm>
          <a:off x="7749314" y="2489120"/>
          <a:ext cx="6168164" cy="398917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p:cNvGraphicFramePr/>
          <p:nvPr/>
        </p:nvGraphicFramePr>
        <p:xfrm>
          <a:off x="1286520" y="2489119"/>
          <a:ext cx="6106171" cy="3989174"/>
        </p:xfrm>
        <a:graphic>
          <a:graphicData uri="http://schemas.openxmlformats.org/drawingml/2006/chart">
            <c:chart xmlns:c="http://schemas.openxmlformats.org/drawingml/2006/chart" xmlns:r="http://schemas.openxmlformats.org/officeDocument/2006/relationships" r:id="rId5"/>
          </a:graphicData>
        </a:graphic>
      </p:graphicFrame>
      <p:sp>
        <p:nvSpPr>
          <p:cNvPr id="9" name="TextBox 8"/>
          <p:cNvSpPr txBox="1"/>
          <p:nvPr/>
        </p:nvSpPr>
        <p:spPr>
          <a:xfrm>
            <a:off x="1094016" y="6670527"/>
            <a:ext cx="13004522" cy="900246"/>
          </a:xfrm>
          <a:prstGeom prst="rect">
            <a:avLst/>
          </a:prstGeom>
          <a:ln w="38100">
            <a:solidFill>
              <a:schemeClr val="tx1"/>
            </a:solid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Clients residing in regions with a rating of </a:t>
            </a:r>
            <a:r>
              <a:rPr lang="en-US" sz="1750" b="1" dirty="0">
                <a:solidFill>
                  <a:srgbClr val="FF0000"/>
                </a:solidFill>
                <a:latin typeface="Montserrat" pitchFamily="34" charset="0"/>
                <a:ea typeface="Montserrat" pitchFamily="34" charset="-122"/>
                <a:cs typeface="Montserrat" pitchFamily="34" charset="-120"/>
              </a:rPr>
              <a:t>2 have taken out more loans</a:t>
            </a:r>
            <a:r>
              <a:rPr lang="en-US" sz="1750" b="1" dirty="0">
                <a:solidFill>
                  <a:srgbClr val="272525"/>
                </a:solidFill>
                <a:latin typeface="Montserrat" pitchFamily="34" charset="0"/>
                <a:ea typeface="Montserrat" pitchFamily="34" charset="-122"/>
                <a:cs typeface="Montserrat" pitchFamily="34" charset="-120"/>
              </a:rPr>
              <a:t> compared to those in regions with ratings of 1 </a:t>
            </a:r>
          </a:p>
          <a:p>
            <a:r>
              <a:rPr lang="en-US" sz="1750" b="1" dirty="0">
                <a:solidFill>
                  <a:srgbClr val="272525"/>
                </a:solidFill>
                <a:latin typeface="Montserrat" pitchFamily="34" charset="0"/>
                <a:ea typeface="Montserrat" pitchFamily="34" charset="-122"/>
                <a:cs typeface="Montserrat" pitchFamily="34" charset="-120"/>
              </a:rPr>
              <a:t>or 3. Additionally, individuals from these regions have exhibited a </a:t>
            </a:r>
            <a:r>
              <a:rPr lang="en-US" sz="1750" b="1" dirty="0">
                <a:solidFill>
                  <a:srgbClr val="FF0000"/>
                </a:solidFill>
                <a:latin typeface="Montserrat" pitchFamily="34" charset="0"/>
                <a:ea typeface="Montserrat" pitchFamily="34" charset="-122"/>
                <a:cs typeface="Montserrat" pitchFamily="34" charset="-120"/>
              </a:rPr>
              <a:t>higher rate of loan defaults </a:t>
            </a:r>
            <a:r>
              <a:rPr lang="en-US" sz="1750" b="1" dirty="0">
                <a:solidFill>
                  <a:srgbClr val="272525"/>
                </a:solidFill>
                <a:latin typeface="Montserrat" pitchFamily="34" charset="0"/>
                <a:ea typeface="Montserrat" pitchFamily="34" charset="-122"/>
                <a:cs typeface="Montserrat" pitchFamily="34" charset="-120"/>
              </a:rPr>
              <a:t>compared to regions with </a:t>
            </a:r>
          </a:p>
          <a:p>
            <a:r>
              <a:rPr lang="en-US" sz="1750" b="1" dirty="0">
                <a:solidFill>
                  <a:srgbClr val="272525"/>
                </a:solidFill>
                <a:latin typeface="Montserrat" pitchFamily="34" charset="0"/>
                <a:ea typeface="Montserrat" pitchFamily="34" charset="-122"/>
                <a:cs typeface="Montserrat" pitchFamily="34" charset="-120"/>
              </a:rPr>
              <a:t>ratings of 1 or 3.</a:t>
            </a:r>
          </a:p>
        </p:txBody>
      </p:sp>
      <p:sp>
        <p:nvSpPr>
          <p:cNvPr id="11" name="TextBox 10"/>
          <p:cNvSpPr txBox="1"/>
          <p:nvPr/>
        </p:nvSpPr>
        <p:spPr>
          <a:xfrm>
            <a:off x="11589274" y="2675727"/>
            <a:ext cx="1831014" cy="400110"/>
          </a:xfrm>
          <a:prstGeom prst="rect">
            <a:avLst/>
          </a:prstGeom>
          <a:noFill/>
        </p:spPr>
        <p:txBody>
          <a:bodyPr wrap="none" rtlCol="0">
            <a:spAutoFit/>
          </a:bodyPr>
          <a:lstStyle/>
          <a:p>
            <a:r>
              <a:rPr lang="en-US" sz="2000" b="1" dirty="0"/>
              <a:t>TARGET COUNT</a:t>
            </a:r>
          </a:p>
        </p:txBody>
      </p:sp>
      <p:sp>
        <p:nvSpPr>
          <p:cNvPr id="13" name="TextBox 12"/>
          <p:cNvSpPr txBox="1"/>
          <p:nvPr/>
        </p:nvSpPr>
        <p:spPr>
          <a:xfrm>
            <a:off x="4977348" y="2615045"/>
            <a:ext cx="1831014" cy="400110"/>
          </a:xfrm>
          <a:prstGeom prst="rect">
            <a:avLst/>
          </a:prstGeom>
          <a:noFill/>
        </p:spPr>
        <p:txBody>
          <a:bodyPr wrap="none" rtlCol="0">
            <a:spAutoFit/>
          </a:bodyPr>
          <a:lstStyle/>
          <a:p>
            <a:r>
              <a:rPr lang="en-US" sz="2000" b="1" dirty="0"/>
              <a:t>TARGET COUNT</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UNIVARIATE ANALYSIS</a:t>
            </a:r>
            <a:endParaRPr lang="en-US" sz="4374" dirty="0"/>
          </a:p>
        </p:txBody>
      </p:sp>
      <p:sp>
        <p:nvSpPr>
          <p:cNvPr id="10" name="Text 2"/>
          <p:cNvSpPr/>
          <p:nvPr/>
        </p:nvSpPr>
        <p:spPr>
          <a:xfrm>
            <a:off x="1667250" y="1750576"/>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OCCUPATION_TYPE</a:t>
            </a:r>
            <a:endParaRPr lang="en-US" sz="2187" dirty="0"/>
          </a:p>
        </p:txBody>
      </p:sp>
      <p:graphicFrame>
        <p:nvGraphicFramePr>
          <p:cNvPr id="7" name="Chart 6"/>
          <p:cNvGraphicFramePr/>
          <p:nvPr/>
        </p:nvGraphicFramePr>
        <p:xfrm>
          <a:off x="1631808" y="2444949"/>
          <a:ext cx="11180846" cy="4847822"/>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 SEGMENTED UNI ANALYSIS</a:t>
            </a:r>
            <a:endParaRPr lang="en-US" sz="4374" dirty="0"/>
          </a:p>
        </p:txBody>
      </p:sp>
      <p:sp>
        <p:nvSpPr>
          <p:cNvPr id="10" name="Text 2"/>
          <p:cNvSpPr/>
          <p:nvPr/>
        </p:nvSpPr>
        <p:spPr>
          <a:xfrm>
            <a:off x="1217796" y="1701757"/>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OCCUPATION_TYPE</a:t>
            </a:r>
            <a:endParaRPr lang="en-US" sz="2187" dirty="0"/>
          </a:p>
        </p:txBody>
      </p:sp>
      <p:pic>
        <p:nvPicPr>
          <p:cNvPr id="7" name="Picture 2"/>
          <p:cNvPicPr>
            <a:picLocks noChangeAspect="1" noChangeArrowheads="1"/>
          </p:cNvPicPr>
          <p:nvPr/>
        </p:nvPicPr>
        <p:blipFill>
          <a:blip r:embed="rId4"/>
          <a:srcRect/>
          <a:stretch>
            <a:fillRect/>
          </a:stretch>
        </p:blipFill>
        <p:spPr bwMode="auto">
          <a:xfrm>
            <a:off x="1279788" y="2274472"/>
            <a:ext cx="12172737" cy="4653270"/>
          </a:xfrm>
          <a:prstGeom prst="rect">
            <a:avLst/>
          </a:prstGeom>
          <a:noFill/>
          <a:ln w="9525">
            <a:solidFill>
              <a:schemeClr val="tx1"/>
            </a:solidFill>
            <a:miter lim="800000"/>
            <a:headEnd/>
            <a:tailEnd/>
          </a:ln>
          <a:effectLst/>
        </p:spPr>
      </p:pic>
      <p:sp>
        <p:nvSpPr>
          <p:cNvPr id="8" name="TextBox 7"/>
          <p:cNvSpPr txBox="1"/>
          <p:nvPr/>
        </p:nvSpPr>
        <p:spPr>
          <a:xfrm>
            <a:off x="1140306" y="7051737"/>
            <a:ext cx="12508552" cy="630942"/>
          </a:xfrm>
          <a:prstGeom prst="rect">
            <a:avLst/>
          </a:prstGeom>
          <a:ln w="38100">
            <a:solidFill>
              <a:schemeClr val="tx1"/>
            </a:solid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Individuals with the occupation code "</a:t>
            </a:r>
            <a:r>
              <a:rPr lang="en-US" sz="1750" b="1" dirty="0">
                <a:solidFill>
                  <a:srgbClr val="FF0000"/>
                </a:solidFill>
                <a:latin typeface="Montserrat" pitchFamily="34" charset="0"/>
                <a:ea typeface="Montserrat" pitchFamily="34" charset="-122"/>
                <a:cs typeface="Montserrat" pitchFamily="34" charset="-120"/>
              </a:rPr>
              <a:t>NG</a:t>
            </a:r>
            <a:r>
              <a:rPr lang="en-US" sz="1750" b="1" dirty="0">
                <a:solidFill>
                  <a:srgbClr val="272525"/>
                </a:solidFill>
                <a:latin typeface="Montserrat" pitchFamily="34" charset="0"/>
                <a:ea typeface="Montserrat" pitchFamily="34" charset="-122"/>
                <a:cs typeface="Montserrat" pitchFamily="34" charset="-120"/>
              </a:rPr>
              <a:t>" have taken out more loans and have a </a:t>
            </a:r>
            <a:r>
              <a:rPr lang="en-US" sz="1750" b="1" dirty="0">
                <a:solidFill>
                  <a:srgbClr val="FF0000"/>
                </a:solidFill>
                <a:latin typeface="Montserrat" pitchFamily="34" charset="0"/>
                <a:ea typeface="Montserrat" pitchFamily="34" charset="-122"/>
                <a:cs typeface="Montserrat" pitchFamily="34" charset="-120"/>
              </a:rPr>
              <a:t>higher incidence of loan defaults </a:t>
            </a:r>
          </a:p>
          <a:p>
            <a:r>
              <a:rPr lang="en-US" sz="1750" b="1" dirty="0">
                <a:solidFill>
                  <a:srgbClr val="272525"/>
                </a:solidFill>
                <a:latin typeface="Montserrat" pitchFamily="34" charset="0"/>
                <a:ea typeface="Montserrat" pitchFamily="34" charset="-122"/>
                <a:cs typeface="Montserrat" pitchFamily="34" charset="-120"/>
              </a:rPr>
              <a:t>compared to individuals with other occupations.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124802"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BIVARIATE ANALYSIS</a:t>
            </a:r>
            <a:endParaRPr lang="en-US" sz="4374" dirty="0"/>
          </a:p>
        </p:txBody>
      </p:sp>
      <p:sp>
        <p:nvSpPr>
          <p:cNvPr id="10" name="Text 2"/>
          <p:cNvSpPr/>
          <p:nvPr/>
        </p:nvSpPr>
        <p:spPr>
          <a:xfrm>
            <a:off x="1357284" y="7284203"/>
            <a:ext cx="5554981" cy="694373"/>
          </a:xfrm>
          <a:prstGeom prst="rect">
            <a:avLst/>
          </a:prstGeom>
          <a:noFill/>
          <a:ln/>
        </p:spPr>
        <p:txBody>
          <a:bodyPr wrap="square" rtlCol="0" anchor="t"/>
          <a:lstStyle/>
          <a:p>
            <a:pPr marL="0" indent="0">
              <a:lnSpc>
                <a:spcPts val="2734"/>
              </a:lnSpc>
              <a:buNone/>
            </a:pPr>
            <a:endParaRPr lang="en-US" sz="2187" dirty="0"/>
          </a:p>
        </p:txBody>
      </p:sp>
      <p:graphicFrame>
        <p:nvGraphicFramePr>
          <p:cNvPr id="7" name="Chart 6"/>
          <p:cNvGraphicFramePr/>
          <p:nvPr/>
        </p:nvGraphicFramePr>
        <p:xfrm>
          <a:off x="1124802" y="1689315"/>
          <a:ext cx="12653184" cy="5263315"/>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p:cNvSpPr txBox="1"/>
          <p:nvPr/>
        </p:nvSpPr>
        <p:spPr>
          <a:xfrm>
            <a:off x="1155798" y="7098227"/>
            <a:ext cx="12604733" cy="900246"/>
          </a:xfrm>
          <a:prstGeom prst="rect">
            <a:avLst/>
          </a:prstGeom>
          <a:ln>
            <a:solidFill>
              <a:schemeClr val="tx1"/>
            </a:solidFill>
          </a:ln>
        </p:spPr>
        <p:txBody>
          <a:bodyPr wrap="none" rtlCol="0">
            <a:spAutoFit/>
          </a:bodyPr>
          <a:lstStyle/>
          <a:p>
            <a:r>
              <a:rPr lang="en-US" sz="1750" b="1" dirty="0">
                <a:solidFill>
                  <a:srgbClr val="272525"/>
                </a:solidFill>
                <a:latin typeface="Montserrat" pitchFamily="34" charset="0"/>
                <a:ea typeface="Montserrat" pitchFamily="34" charset="-122"/>
                <a:cs typeface="Montserrat" pitchFamily="34" charset="-120"/>
              </a:rPr>
              <a:t>Analysis of credit rating data revealed that individuals with higher credit ratings tended to have a lower default rate, </a:t>
            </a:r>
          </a:p>
          <a:p>
            <a:r>
              <a:rPr lang="en-US" sz="1750" b="1" dirty="0">
                <a:solidFill>
                  <a:srgbClr val="272525"/>
                </a:solidFill>
                <a:latin typeface="Montserrat" pitchFamily="34" charset="0"/>
                <a:ea typeface="Montserrat" pitchFamily="34" charset="-122"/>
                <a:cs typeface="Montserrat" pitchFamily="34" charset="-120"/>
              </a:rPr>
              <a:t>Indicating the importance of creditworthiness in loan repayment behavior.</a:t>
            </a:r>
            <a:br>
              <a:rPr lang="en-US" sz="1750" b="1" dirty="0">
                <a:solidFill>
                  <a:srgbClr val="272525"/>
                </a:solidFill>
                <a:latin typeface="Montserrat" pitchFamily="34" charset="0"/>
                <a:ea typeface="Montserrat" pitchFamily="34" charset="-122"/>
                <a:cs typeface="Montserrat" pitchFamily="34" charset="-120"/>
              </a:rPr>
            </a:br>
            <a:endParaRPr lang="en-US" sz="1750" b="1" dirty="0">
              <a:solidFill>
                <a:srgbClr val="272525"/>
              </a:solidFill>
              <a:latin typeface="Montserrat" pitchFamily="34" charset="0"/>
              <a:ea typeface="Montserrat" pitchFamily="34" charset="-122"/>
              <a:cs typeface="Montserrat" pitchFamily="34" charset="-120"/>
            </a:endParaRPr>
          </a:p>
        </p:txBody>
      </p:sp>
      <p:sp>
        <p:nvSpPr>
          <p:cNvPr id="9" name="Text 2"/>
          <p:cNvSpPr/>
          <p:nvPr/>
        </p:nvSpPr>
        <p:spPr>
          <a:xfrm>
            <a:off x="3511846" y="5065096"/>
            <a:ext cx="11457877" cy="1035126"/>
          </a:xfrm>
          <a:prstGeom prst="rect">
            <a:avLst/>
          </a:prstGeom>
        </p:spPr>
        <p:txBody>
          <a:bodyPr wrap="none" rtlCol="0" anchor="t"/>
          <a:lstStyle/>
          <a:p>
            <a:endParaRPr lang="en-US" sz="1750" dirty="0">
              <a:solidFill>
                <a:srgbClr val="272525"/>
              </a:solidFill>
              <a:latin typeface="Montserrat" pitchFamily="34" charset="0"/>
              <a:ea typeface="Montserrat" pitchFamily="34" charset="-122"/>
              <a:cs typeface="Montserrat" pitchFamily="34" charset="-120"/>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675360"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BIVARIATE ANALYSIS</a:t>
            </a:r>
            <a:endParaRPr lang="en-US" sz="4374" dirty="0"/>
          </a:p>
        </p:txBody>
      </p:sp>
      <p:sp>
        <p:nvSpPr>
          <p:cNvPr id="10" name="Text 2"/>
          <p:cNvSpPr/>
          <p:nvPr/>
        </p:nvSpPr>
        <p:spPr>
          <a:xfrm>
            <a:off x="1357284" y="7284203"/>
            <a:ext cx="5554981" cy="694373"/>
          </a:xfrm>
          <a:prstGeom prst="rect">
            <a:avLst/>
          </a:prstGeom>
          <a:noFill/>
          <a:ln/>
        </p:spPr>
        <p:txBody>
          <a:bodyPr wrap="square" rtlCol="0" anchor="t"/>
          <a:lstStyle/>
          <a:p>
            <a:pPr marL="0" indent="0">
              <a:lnSpc>
                <a:spcPts val="2734"/>
              </a:lnSpc>
              <a:buNone/>
            </a:pPr>
            <a:endParaRPr lang="en-US" sz="2187" dirty="0"/>
          </a:p>
        </p:txBody>
      </p:sp>
      <p:graphicFrame>
        <p:nvGraphicFramePr>
          <p:cNvPr id="9" name="Chart 8"/>
          <p:cNvGraphicFramePr/>
          <p:nvPr/>
        </p:nvGraphicFramePr>
        <p:xfrm>
          <a:off x="675360" y="1782305"/>
          <a:ext cx="13273116" cy="5207430"/>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p:cNvSpPr txBox="1"/>
          <p:nvPr/>
        </p:nvSpPr>
        <p:spPr>
          <a:xfrm>
            <a:off x="675360" y="7144721"/>
            <a:ext cx="13273116" cy="784830"/>
          </a:xfrm>
          <a:prstGeom prst="rect">
            <a:avLst/>
          </a:prstGeom>
          <a:ln w="38100">
            <a:solidFill>
              <a:schemeClr val="tx1"/>
            </a:solidFill>
          </a:ln>
        </p:spPr>
        <p:txBody>
          <a:bodyPr wrap="square" rtlCol="0">
            <a:spAutoFit/>
          </a:bodyPr>
          <a:lstStyle/>
          <a:p>
            <a:pPr>
              <a:lnSpc>
                <a:spcPts val="2734"/>
              </a:lnSpc>
            </a:pPr>
            <a:r>
              <a:rPr lang="en-US" sz="1750" b="1" dirty="0">
                <a:solidFill>
                  <a:srgbClr val="C00000"/>
                </a:solidFill>
                <a:latin typeface="Montserrat" pitchFamily="34" charset="0"/>
                <a:ea typeface="Montserrat" pitchFamily="34" charset="-122"/>
                <a:cs typeface="Montserrat" pitchFamily="34" charset="-120"/>
              </a:rPr>
              <a:t>Pensioners and the Unemployed</a:t>
            </a:r>
            <a:r>
              <a:rPr lang="en-US" sz="1750" b="1" dirty="0">
                <a:solidFill>
                  <a:srgbClr val="272525"/>
                </a:solidFill>
                <a:latin typeface="Montserrat" pitchFamily="34" charset="0"/>
                <a:ea typeface="Montserrat" pitchFamily="34" charset="-122"/>
                <a:cs typeface="Montserrat" pitchFamily="34" charset="-120"/>
              </a:rPr>
              <a:t> exhibit elevated loan amounts </a:t>
            </a:r>
            <a:r>
              <a:rPr lang="en-US" sz="1750" b="1" dirty="0">
                <a:solidFill>
                  <a:srgbClr val="C00000"/>
                </a:solidFill>
                <a:latin typeface="Montserrat" pitchFamily="34" charset="0"/>
                <a:ea typeface="Montserrat" pitchFamily="34" charset="-122"/>
                <a:cs typeface="Montserrat" pitchFamily="34" charset="-120"/>
              </a:rPr>
              <a:t>as defaulters</a:t>
            </a:r>
            <a:r>
              <a:rPr lang="en-US" sz="1750" b="1" dirty="0">
                <a:solidFill>
                  <a:srgbClr val="272525"/>
                </a:solidFill>
                <a:latin typeface="Montserrat" pitchFamily="34" charset="0"/>
                <a:ea typeface="Montserrat" pitchFamily="34" charset="-122"/>
                <a:cs typeface="Montserrat" pitchFamily="34" charset="-120"/>
              </a:rPr>
              <a:t>, indicating diverse borrowing behaviors among income types and loan repayment statuses.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5" name="Text 1"/>
          <p:cNvSpPr/>
          <p:nvPr/>
        </p:nvSpPr>
        <p:spPr>
          <a:xfrm>
            <a:off x="833199" y="440976"/>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DATA IMBALANCE</a:t>
            </a:r>
            <a:endParaRPr lang="en-US" sz="4374" dirty="0"/>
          </a:p>
        </p:txBody>
      </p:sp>
      <p:sp>
        <p:nvSpPr>
          <p:cNvPr id="6" name="Shape 2"/>
          <p:cNvSpPr/>
          <p:nvPr/>
        </p:nvSpPr>
        <p:spPr>
          <a:xfrm>
            <a:off x="833199" y="2950131"/>
            <a:ext cx="388739" cy="388739"/>
          </a:xfrm>
          <a:prstGeom prst="roundRect">
            <a:avLst>
              <a:gd name="adj" fmla="val 34295"/>
            </a:avLst>
          </a:prstGeom>
          <a:solidFill>
            <a:srgbClr val="EEEFF5"/>
          </a:solidFill>
          <a:ln/>
        </p:spPr>
      </p:sp>
      <p:sp>
        <p:nvSpPr>
          <p:cNvPr id="9" name="Shape 5"/>
          <p:cNvSpPr/>
          <p:nvPr/>
        </p:nvSpPr>
        <p:spPr>
          <a:xfrm>
            <a:off x="5597485" y="2950131"/>
            <a:ext cx="388739" cy="388739"/>
          </a:xfrm>
          <a:prstGeom prst="roundRect">
            <a:avLst>
              <a:gd name="adj" fmla="val 34295"/>
            </a:avLst>
          </a:prstGeom>
          <a:solidFill>
            <a:srgbClr val="EEEFF5"/>
          </a:solidFill>
          <a:ln/>
        </p:spPr>
      </p:sp>
      <p:sp>
        <p:nvSpPr>
          <p:cNvPr id="12" name="Shape 8"/>
          <p:cNvSpPr/>
          <p:nvPr/>
        </p:nvSpPr>
        <p:spPr>
          <a:xfrm>
            <a:off x="833199" y="5324237"/>
            <a:ext cx="388739" cy="388739"/>
          </a:xfrm>
          <a:prstGeom prst="roundRect">
            <a:avLst>
              <a:gd name="adj" fmla="val 34295"/>
            </a:avLst>
          </a:prstGeom>
          <a:solidFill>
            <a:srgbClr val="EEEFF5"/>
          </a:solidFill>
          <a:ln/>
        </p:spPr>
      </p:sp>
      <p:graphicFrame>
        <p:nvGraphicFramePr>
          <p:cNvPr id="13" name="Chart 12"/>
          <p:cNvGraphicFramePr/>
          <p:nvPr/>
        </p:nvGraphicFramePr>
        <p:xfrm>
          <a:off x="8849528" y="0"/>
          <a:ext cx="5509648" cy="603682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1057157589"/>
              </p:ext>
            </p:extLst>
          </p:nvPr>
        </p:nvGraphicFramePr>
        <p:xfrm>
          <a:off x="833201" y="1576325"/>
          <a:ext cx="7520388" cy="2013078"/>
        </p:xfrm>
        <a:graphic>
          <a:graphicData uri="http://schemas.openxmlformats.org/drawingml/2006/table">
            <a:tbl>
              <a:tblPr firstRow="1" bandRow="1">
                <a:tableStyleId>{5C22544A-7EE6-4342-B048-85BDC9FD1C3A}</a:tableStyleId>
              </a:tblPr>
              <a:tblGrid>
                <a:gridCol w="3760194">
                  <a:extLst>
                    <a:ext uri="{9D8B030D-6E8A-4147-A177-3AD203B41FA5}">
                      <a16:colId xmlns:a16="http://schemas.microsoft.com/office/drawing/2014/main" val="20000"/>
                    </a:ext>
                  </a:extLst>
                </a:gridCol>
                <a:gridCol w="3760194">
                  <a:extLst>
                    <a:ext uri="{9D8B030D-6E8A-4147-A177-3AD203B41FA5}">
                      <a16:colId xmlns:a16="http://schemas.microsoft.com/office/drawing/2014/main" val="20001"/>
                    </a:ext>
                  </a:extLst>
                </a:gridCol>
              </a:tblGrid>
              <a:tr h="295876">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TOTAL APPLICATIONS </a:t>
                      </a:r>
                    </a:p>
                  </a:txBody>
                  <a:tcPr>
                    <a:lnL w="38100" cap="flat" cmpd="sng" algn="ctr">
                      <a:solidFill>
                        <a:schemeClr val="accent1">
                          <a:lumMod val="60000"/>
                          <a:lumOff val="40000"/>
                        </a:schemeClr>
                      </a:solidFill>
                      <a:prstDash val="solid"/>
                      <a:round/>
                      <a:headEnd type="none" w="med" len="med"/>
                      <a:tailEnd type="none" w="med" len="med"/>
                    </a:lnL>
                    <a:lnR w="38100" cap="flat" cmpd="sng" algn="ctr">
                      <a:solidFill>
                        <a:schemeClr val="accent1">
                          <a:lumMod val="60000"/>
                          <a:lumOff val="40000"/>
                        </a:schemeClr>
                      </a:solidFill>
                      <a:prstDash val="solid"/>
                      <a:round/>
                      <a:headEnd type="none" w="med" len="med"/>
                      <a:tailEnd type="none" w="med" len="med"/>
                    </a:lnR>
                    <a:lnT w="38100" cap="flat" cmpd="sng" algn="ctr">
                      <a:solidFill>
                        <a:schemeClr val="accent1">
                          <a:lumMod val="60000"/>
                          <a:lumOff val="40000"/>
                        </a:schemeClr>
                      </a:solidFill>
                      <a:prstDash val="solid"/>
                      <a:round/>
                      <a:headEnd type="none" w="med" len="med"/>
                      <a:tailEnd type="none" w="med" len="med"/>
                    </a:lnT>
                    <a:lnB w="38100" cap="flat" cmpd="sng" algn="ctr">
                      <a:solidFill>
                        <a:schemeClr val="accent1">
                          <a:lumMod val="60000"/>
                          <a:lumOff val="40000"/>
                        </a:schemeClr>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49996</a:t>
                      </a:r>
                    </a:p>
                  </a:txBody>
                  <a:tcPr>
                    <a:lnL w="38100" cap="flat" cmpd="sng" algn="ctr">
                      <a:solidFill>
                        <a:schemeClr val="accent1">
                          <a:lumMod val="60000"/>
                          <a:lumOff val="40000"/>
                        </a:schemeClr>
                      </a:solidFill>
                      <a:prstDash val="solid"/>
                      <a:round/>
                      <a:headEnd type="none" w="med" len="med"/>
                      <a:tailEnd type="none" w="med" len="med"/>
                    </a:lnL>
                    <a:lnR w="38100" cap="flat" cmpd="sng" algn="ctr">
                      <a:solidFill>
                        <a:schemeClr val="accent1">
                          <a:lumMod val="60000"/>
                          <a:lumOff val="40000"/>
                        </a:schemeClr>
                      </a:solidFill>
                      <a:prstDash val="solid"/>
                      <a:round/>
                      <a:headEnd type="none" w="med" len="med"/>
                      <a:tailEnd type="none" w="med" len="med"/>
                    </a:lnR>
                    <a:lnT w="38100" cap="flat" cmpd="sng" algn="ctr">
                      <a:solidFill>
                        <a:schemeClr val="accent1">
                          <a:lumMod val="60000"/>
                          <a:lumOff val="40000"/>
                        </a:schemeClr>
                      </a:solidFill>
                      <a:prstDash val="solid"/>
                      <a:round/>
                      <a:headEnd type="none" w="med" len="med"/>
                      <a:tailEnd type="none" w="med" len="med"/>
                    </a:lnT>
                    <a:lnB w="38100" cap="flat" cmpd="sng" algn="ctr">
                      <a:solidFill>
                        <a:schemeClr val="accent1">
                          <a:lumMod val="60000"/>
                          <a:lumOff val="40000"/>
                        </a:schemeClr>
                      </a:solidFill>
                      <a:prstDash val="solid"/>
                      <a:round/>
                      <a:headEnd type="none" w="med" len="med"/>
                      <a:tailEnd type="none" w="med" len="med"/>
                    </a:lnB>
                    <a:noFill/>
                  </a:tcPr>
                </a:tc>
                <a:extLst>
                  <a:ext uri="{0D108BD9-81ED-4DB2-BD59-A6C34878D82A}">
                    <a16:rowId xmlns:a16="http://schemas.microsoft.com/office/drawing/2014/main" val="10000"/>
                  </a:ext>
                </a:extLst>
              </a:tr>
              <a:tr h="737354">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CUSTOMERS WITH PAYMENT</a:t>
                      </a:r>
                      <a:r>
                        <a:rPr lang="en-US" sz="1662" b="1" kern="1200" baseline="0" dirty="0">
                          <a:solidFill>
                            <a:schemeClr val="tx1"/>
                          </a:solidFill>
                          <a:latin typeface="Montserrat" pitchFamily="34" charset="0"/>
                          <a:ea typeface="Montserrat" pitchFamily="34" charset="-122"/>
                          <a:cs typeface="Montserrat" pitchFamily="34" charset="-120"/>
                        </a:rPr>
                        <a:t> </a:t>
                      </a:r>
                      <a:r>
                        <a:rPr lang="en-US" sz="1662" b="1" kern="1200" dirty="0">
                          <a:solidFill>
                            <a:schemeClr val="tx1"/>
                          </a:solidFill>
                          <a:latin typeface="Montserrat" pitchFamily="34" charset="0"/>
                          <a:ea typeface="Montserrat" pitchFamily="34" charset="-122"/>
                          <a:cs typeface="Montserrat" pitchFamily="34" charset="-120"/>
                        </a:rPr>
                        <a:t>DIFFICULTIES (</a:t>
                      </a:r>
                      <a:r>
                        <a:rPr lang="en-US" sz="2800" b="1" kern="1200" dirty="0">
                          <a:solidFill>
                            <a:srgbClr val="396AF1"/>
                          </a:solidFill>
                          <a:latin typeface="Barlow" pitchFamily="34" charset="0"/>
                          <a:ea typeface="Barlow" pitchFamily="34" charset="-122"/>
                          <a:cs typeface="Barlow" pitchFamily="34" charset="-120"/>
                        </a:rPr>
                        <a:t>1</a:t>
                      </a:r>
                      <a:r>
                        <a:rPr lang="en-US" sz="1662" b="1" kern="1200" dirty="0">
                          <a:solidFill>
                            <a:schemeClr val="tx1"/>
                          </a:solidFill>
                          <a:latin typeface="Montserrat" pitchFamily="34" charset="0"/>
                          <a:ea typeface="Montserrat" pitchFamily="34" charset="-122"/>
                          <a:cs typeface="Montserrat" pitchFamily="34" charset="-120"/>
                        </a:rPr>
                        <a:t>)</a:t>
                      </a:r>
                    </a:p>
                  </a:txBody>
                  <a:tcPr>
                    <a:lnL w="38100" cap="flat" cmpd="sng" algn="ctr">
                      <a:solidFill>
                        <a:schemeClr val="accent1">
                          <a:lumMod val="60000"/>
                          <a:lumOff val="40000"/>
                        </a:schemeClr>
                      </a:solidFill>
                      <a:prstDash val="solid"/>
                      <a:round/>
                      <a:headEnd type="none" w="med" len="med"/>
                      <a:tailEnd type="none" w="med" len="med"/>
                    </a:lnL>
                    <a:lnR w="38100" cap="flat" cmpd="sng" algn="ctr">
                      <a:solidFill>
                        <a:schemeClr val="accent1">
                          <a:lumMod val="60000"/>
                          <a:lumOff val="40000"/>
                        </a:schemeClr>
                      </a:solidFill>
                      <a:prstDash val="solid"/>
                      <a:round/>
                      <a:headEnd type="none" w="med" len="med"/>
                      <a:tailEnd type="none" w="med" len="med"/>
                    </a:lnR>
                    <a:lnT w="38100" cap="flat" cmpd="sng" algn="ctr">
                      <a:solidFill>
                        <a:schemeClr val="accent1">
                          <a:lumMod val="60000"/>
                          <a:lumOff val="40000"/>
                        </a:schemeClr>
                      </a:solidFill>
                      <a:prstDash val="solid"/>
                      <a:round/>
                      <a:headEnd type="none" w="med" len="med"/>
                      <a:tailEnd type="none" w="med" len="med"/>
                    </a:lnT>
                    <a:lnB w="38100" cap="flat" cmpd="sng" algn="ctr">
                      <a:solidFill>
                        <a:schemeClr val="accent1">
                          <a:lumMod val="60000"/>
                          <a:lumOff val="40000"/>
                        </a:schemeClr>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4026</a:t>
                      </a:r>
                    </a:p>
                  </a:txBody>
                  <a:tcPr>
                    <a:lnL w="38100" cap="flat" cmpd="sng" algn="ctr">
                      <a:solidFill>
                        <a:schemeClr val="accent1">
                          <a:lumMod val="60000"/>
                          <a:lumOff val="40000"/>
                        </a:schemeClr>
                      </a:solidFill>
                      <a:prstDash val="solid"/>
                      <a:round/>
                      <a:headEnd type="none" w="med" len="med"/>
                      <a:tailEnd type="none" w="med" len="med"/>
                    </a:lnL>
                    <a:lnR w="38100" cap="flat" cmpd="sng" algn="ctr">
                      <a:solidFill>
                        <a:schemeClr val="accent1">
                          <a:lumMod val="60000"/>
                          <a:lumOff val="40000"/>
                        </a:schemeClr>
                      </a:solidFill>
                      <a:prstDash val="solid"/>
                      <a:round/>
                      <a:headEnd type="none" w="med" len="med"/>
                      <a:tailEnd type="none" w="med" len="med"/>
                    </a:lnR>
                    <a:lnT w="38100" cap="flat" cmpd="sng" algn="ctr">
                      <a:solidFill>
                        <a:schemeClr val="accent1">
                          <a:lumMod val="60000"/>
                          <a:lumOff val="40000"/>
                        </a:schemeClr>
                      </a:solidFill>
                      <a:prstDash val="solid"/>
                      <a:round/>
                      <a:headEnd type="none" w="med" len="med"/>
                      <a:tailEnd type="none" w="med" len="med"/>
                    </a:lnT>
                    <a:lnB w="38100" cap="flat" cmpd="sng" algn="ctr">
                      <a:solidFill>
                        <a:schemeClr val="accent1">
                          <a:lumMod val="60000"/>
                          <a:lumOff val="40000"/>
                        </a:schemeClr>
                      </a:solidFill>
                      <a:prstDash val="solid"/>
                      <a:round/>
                      <a:headEnd type="none" w="med" len="med"/>
                      <a:tailEnd type="none" w="med" len="med"/>
                    </a:lnB>
                    <a:noFill/>
                  </a:tcPr>
                </a:tc>
                <a:extLst>
                  <a:ext uri="{0D108BD9-81ED-4DB2-BD59-A6C34878D82A}">
                    <a16:rowId xmlns:a16="http://schemas.microsoft.com/office/drawing/2014/main" val="10001"/>
                  </a:ext>
                </a:extLst>
              </a:tr>
              <a:tr h="295876">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ALL OTHER CASES (</a:t>
                      </a:r>
                      <a:r>
                        <a:rPr lang="en-US" sz="2800" b="1" kern="1200" dirty="0">
                          <a:solidFill>
                            <a:srgbClr val="396AF1"/>
                          </a:solidFill>
                          <a:latin typeface="Barlow" pitchFamily="34" charset="0"/>
                          <a:ea typeface="Barlow" pitchFamily="34" charset="-122"/>
                          <a:cs typeface="Barlow" pitchFamily="34" charset="-120"/>
                        </a:rPr>
                        <a:t>0</a:t>
                      </a:r>
                      <a:r>
                        <a:rPr lang="en-US" sz="1662" b="1" kern="1200" dirty="0">
                          <a:solidFill>
                            <a:schemeClr val="tx1"/>
                          </a:solidFill>
                          <a:latin typeface="Montserrat" pitchFamily="34" charset="0"/>
                          <a:ea typeface="Montserrat" pitchFamily="34" charset="-122"/>
                          <a:cs typeface="Montserrat" pitchFamily="34" charset="-120"/>
                        </a:rPr>
                        <a:t>)</a:t>
                      </a:r>
                    </a:p>
                  </a:txBody>
                  <a:tcPr>
                    <a:lnL w="38100" cap="flat" cmpd="sng" algn="ctr">
                      <a:solidFill>
                        <a:schemeClr val="accent1">
                          <a:lumMod val="60000"/>
                          <a:lumOff val="40000"/>
                        </a:schemeClr>
                      </a:solidFill>
                      <a:prstDash val="solid"/>
                      <a:round/>
                      <a:headEnd type="none" w="med" len="med"/>
                      <a:tailEnd type="none" w="med" len="med"/>
                    </a:lnL>
                    <a:lnR w="38100" cap="flat" cmpd="sng" algn="ctr">
                      <a:solidFill>
                        <a:schemeClr val="accent1">
                          <a:lumMod val="60000"/>
                          <a:lumOff val="40000"/>
                        </a:schemeClr>
                      </a:solidFill>
                      <a:prstDash val="solid"/>
                      <a:round/>
                      <a:headEnd type="none" w="med" len="med"/>
                      <a:tailEnd type="none" w="med" len="med"/>
                    </a:lnR>
                    <a:lnT w="38100" cap="flat" cmpd="sng" algn="ctr">
                      <a:solidFill>
                        <a:schemeClr val="accent1">
                          <a:lumMod val="60000"/>
                          <a:lumOff val="40000"/>
                        </a:schemeClr>
                      </a:solidFill>
                      <a:prstDash val="solid"/>
                      <a:round/>
                      <a:headEnd type="none" w="med" len="med"/>
                      <a:tailEnd type="none" w="med" len="med"/>
                    </a:lnT>
                    <a:lnB w="38100" cap="flat" cmpd="sng" algn="ctr">
                      <a:solidFill>
                        <a:schemeClr val="accent1">
                          <a:lumMod val="60000"/>
                          <a:lumOff val="40000"/>
                        </a:schemeClr>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45970</a:t>
                      </a:r>
                    </a:p>
                  </a:txBody>
                  <a:tcPr>
                    <a:lnL w="38100" cap="flat" cmpd="sng" algn="ctr">
                      <a:solidFill>
                        <a:schemeClr val="accent1">
                          <a:lumMod val="60000"/>
                          <a:lumOff val="40000"/>
                        </a:schemeClr>
                      </a:solidFill>
                      <a:prstDash val="solid"/>
                      <a:round/>
                      <a:headEnd type="none" w="med" len="med"/>
                      <a:tailEnd type="none" w="med" len="med"/>
                    </a:lnL>
                    <a:lnR w="38100" cap="flat" cmpd="sng" algn="ctr">
                      <a:solidFill>
                        <a:schemeClr val="accent1">
                          <a:lumMod val="60000"/>
                          <a:lumOff val="40000"/>
                        </a:schemeClr>
                      </a:solidFill>
                      <a:prstDash val="solid"/>
                      <a:round/>
                      <a:headEnd type="none" w="med" len="med"/>
                      <a:tailEnd type="none" w="med" len="med"/>
                    </a:lnR>
                    <a:lnT w="38100" cap="flat" cmpd="sng" algn="ctr">
                      <a:solidFill>
                        <a:schemeClr val="accent1">
                          <a:lumMod val="60000"/>
                          <a:lumOff val="40000"/>
                        </a:schemeClr>
                      </a:solidFill>
                      <a:prstDash val="solid"/>
                      <a:round/>
                      <a:headEnd type="none" w="med" len="med"/>
                      <a:tailEnd type="none" w="med" len="med"/>
                    </a:lnT>
                    <a:lnB w="38100" cap="flat" cmpd="sng" algn="ctr">
                      <a:solidFill>
                        <a:schemeClr val="accent1">
                          <a:lumMod val="60000"/>
                          <a:lumOff val="40000"/>
                        </a:schemeClr>
                      </a:solidFill>
                      <a:prstDash val="solid"/>
                      <a:round/>
                      <a:headEnd type="none" w="med" len="med"/>
                      <a:tailEnd type="none" w="med" len="med"/>
                    </a:lnB>
                    <a:noFill/>
                  </a:tcPr>
                </a:tc>
                <a:extLst>
                  <a:ext uri="{0D108BD9-81ED-4DB2-BD59-A6C34878D82A}">
                    <a16:rowId xmlns:a16="http://schemas.microsoft.com/office/drawing/2014/main" val="10002"/>
                  </a:ext>
                </a:extLst>
              </a:tr>
              <a:tr h="295876">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RATIO</a:t>
                      </a:r>
                    </a:p>
                  </a:txBody>
                  <a:tcPr>
                    <a:lnL w="38100" cap="flat" cmpd="sng" algn="ctr">
                      <a:solidFill>
                        <a:schemeClr val="accent1">
                          <a:lumMod val="60000"/>
                          <a:lumOff val="40000"/>
                        </a:schemeClr>
                      </a:solidFill>
                      <a:prstDash val="solid"/>
                      <a:round/>
                      <a:headEnd type="none" w="med" len="med"/>
                      <a:tailEnd type="none" w="med" len="med"/>
                    </a:lnL>
                    <a:lnR w="38100" cap="flat" cmpd="sng" algn="ctr">
                      <a:solidFill>
                        <a:schemeClr val="accent1">
                          <a:lumMod val="60000"/>
                          <a:lumOff val="40000"/>
                        </a:schemeClr>
                      </a:solidFill>
                      <a:prstDash val="solid"/>
                      <a:round/>
                      <a:headEnd type="none" w="med" len="med"/>
                      <a:tailEnd type="none" w="med" len="med"/>
                    </a:lnR>
                    <a:lnT w="38100" cap="flat" cmpd="sng" algn="ctr">
                      <a:solidFill>
                        <a:schemeClr val="accent1">
                          <a:lumMod val="60000"/>
                          <a:lumOff val="40000"/>
                        </a:schemeClr>
                      </a:solidFill>
                      <a:prstDash val="solid"/>
                      <a:round/>
                      <a:headEnd type="none" w="med" len="med"/>
                      <a:tailEnd type="none" w="med" len="med"/>
                    </a:lnT>
                    <a:lnB w="38100" cap="flat" cmpd="sng" algn="ctr">
                      <a:solidFill>
                        <a:schemeClr val="accent1">
                          <a:lumMod val="60000"/>
                          <a:lumOff val="40000"/>
                        </a:schemeClr>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kern="1200" dirty="0">
                          <a:solidFill>
                            <a:srgbClr val="272525"/>
                          </a:solidFill>
                          <a:latin typeface="Montserrat" pitchFamily="34" charset="0"/>
                          <a:ea typeface="Montserrat" pitchFamily="34" charset="-122"/>
                          <a:cs typeface="Montserrat" pitchFamily="34" charset="-120"/>
                        </a:rPr>
                        <a:t>11.41828117</a:t>
                      </a:r>
                    </a:p>
                  </a:txBody>
                  <a:tcPr>
                    <a:lnL w="38100" cap="flat" cmpd="sng" algn="ctr">
                      <a:solidFill>
                        <a:schemeClr val="accent1">
                          <a:lumMod val="60000"/>
                          <a:lumOff val="40000"/>
                        </a:schemeClr>
                      </a:solidFill>
                      <a:prstDash val="solid"/>
                      <a:round/>
                      <a:headEnd type="none" w="med" len="med"/>
                      <a:tailEnd type="none" w="med" len="med"/>
                    </a:lnL>
                    <a:lnR w="38100" cap="flat" cmpd="sng" algn="ctr">
                      <a:solidFill>
                        <a:schemeClr val="accent1">
                          <a:lumMod val="60000"/>
                          <a:lumOff val="40000"/>
                        </a:schemeClr>
                      </a:solidFill>
                      <a:prstDash val="solid"/>
                      <a:round/>
                      <a:headEnd type="none" w="med" len="med"/>
                      <a:tailEnd type="none" w="med" len="med"/>
                    </a:lnR>
                    <a:lnT w="38100" cap="flat" cmpd="sng" algn="ctr">
                      <a:solidFill>
                        <a:schemeClr val="accent1">
                          <a:lumMod val="60000"/>
                          <a:lumOff val="40000"/>
                        </a:schemeClr>
                      </a:solidFill>
                      <a:prstDash val="solid"/>
                      <a:round/>
                      <a:headEnd type="none" w="med" len="med"/>
                      <a:tailEnd type="none" w="med" len="med"/>
                    </a:lnT>
                    <a:lnB w="38100" cap="flat" cmpd="sng" algn="ctr">
                      <a:solidFill>
                        <a:schemeClr val="accent1">
                          <a:lumMod val="60000"/>
                          <a:lumOff val="40000"/>
                        </a:schemeClr>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11" name="TextBox 10"/>
          <p:cNvSpPr txBox="1"/>
          <p:nvPr/>
        </p:nvSpPr>
        <p:spPr>
          <a:xfrm>
            <a:off x="785022" y="4030379"/>
            <a:ext cx="8488187" cy="3758245"/>
          </a:xfrm>
          <a:prstGeom prst="rect">
            <a:avLst/>
          </a:prstGeom>
          <a:ln w="38100">
            <a:solidFill>
              <a:schemeClr val="tx1"/>
            </a:solidFill>
          </a:ln>
        </p:spPr>
        <p:txBody>
          <a:bodyPr wrap="square" rtlCol="0" anchor="t"/>
          <a:lstStyle/>
          <a:p>
            <a:pPr algn="just">
              <a:lnSpc>
                <a:spcPct val="150000"/>
              </a:lnSpc>
              <a:buFont typeface="Arial" pitchFamily="34" charset="0"/>
              <a:buChar char="•"/>
            </a:pPr>
            <a:r>
              <a:rPr lang="en-US" sz="1750" dirty="0">
                <a:solidFill>
                  <a:srgbClr val="272525"/>
                </a:solidFill>
                <a:latin typeface="Montserrat" pitchFamily="34" charset="0"/>
                <a:ea typeface="Montserrat" pitchFamily="34" charset="-122"/>
                <a:cs typeface="Montserrat" pitchFamily="34" charset="-120"/>
              </a:rPr>
              <a:t>   The analysis reveals a pronounced </a:t>
            </a:r>
            <a:r>
              <a:rPr lang="en-US" sz="1750" dirty="0">
                <a:solidFill>
                  <a:srgbClr val="C00000"/>
                </a:solidFill>
                <a:latin typeface="Montserrat" pitchFamily="34" charset="0"/>
                <a:ea typeface="Montserrat" pitchFamily="34" charset="-122"/>
                <a:cs typeface="Montserrat" pitchFamily="34" charset="-120"/>
              </a:rPr>
              <a:t>data imbalance in the loan application dataset, with </a:t>
            </a:r>
            <a:r>
              <a:rPr lang="en-US" dirty="0">
                <a:solidFill>
                  <a:srgbClr val="C00000"/>
                </a:solidFill>
                <a:latin typeface="Montserrat" pitchFamily="34" charset="0"/>
                <a:ea typeface="Montserrat" pitchFamily="34" charset="-122"/>
                <a:cs typeface="Montserrat" pitchFamily="34" charset="-120"/>
              </a:rPr>
              <a:t>only 8%</a:t>
            </a:r>
            <a:r>
              <a:rPr lang="en-US" sz="1750" dirty="0">
                <a:solidFill>
                  <a:srgbClr val="C00000"/>
                </a:solidFill>
                <a:latin typeface="Montserrat" pitchFamily="34" charset="0"/>
                <a:ea typeface="Montserrat" pitchFamily="34" charset="-122"/>
                <a:cs typeface="Montserrat" pitchFamily="34" charset="-120"/>
              </a:rPr>
              <a:t> of instances classified as loan defaulters </a:t>
            </a:r>
            <a:r>
              <a:rPr lang="en-US" sz="1750" dirty="0">
                <a:solidFill>
                  <a:srgbClr val="272525"/>
                </a:solidFill>
                <a:latin typeface="Montserrat" pitchFamily="34" charset="0"/>
                <a:ea typeface="Montserrat" pitchFamily="34" charset="-122"/>
                <a:cs typeface="Montserrat" pitchFamily="34" charset="-120"/>
              </a:rPr>
              <a:t>and a significant majority,  </a:t>
            </a:r>
            <a:r>
              <a:rPr lang="en-US" dirty="0">
                <a:solidFill>
                  <a:srgbClr val="C00000"/>
                </a:solidFill>
                <a:latin typeface="Montserrat" pitchFamily="34" charset="0"/>
                <a:ea typeface="Montserrat" pitchFamily="34" charset="-122"/>
                <a:cs typeface="Montserrat" pitchFamily="34" charset="-120"/>
              </a:rPr>
              <a:t>92%</a:t>
            </a:r>
            <a:r>
              <a:rPr lang="en-US" sz="1750" dirty="0">
                <a:solidFill>
                  <a:srgbClr val="C00000"/>
                </a:solidFill>
                <a:latin typeface="Montserrat" pitchFamily="34" charset="0"/>
                <a:ea typeface="Montserrat" pitchFamily="34" charset="-122"/>
                <a:cs typeface="Montserrat" pitchFamily="34" charset="-120"/>
              </a:rPr>
              <a:t>, classified as payers</a:t>
            </a:r>
            <a:r>
              <a:rPr lang="en-US" sz="1750" dirty="0">
                <a:solidFill>
                  <a:srgbClr val="272525"/>
                </a:solidFill>
                <a:latin typeface="Montserrat" pitchFamily="34" charset="0"/>
                <a:ea typeface="Montserrat" pitchFamily="34" charset="-122"/>
                <a:cs typeface="Montserrat" pitchFamily="34" charset="-120"/>
              </a:rPr>
              <a:t>.</a:t>
            </a:r>
          </a:p>
          <a:p>
            <a:pPr algn="just">
              <a:lnSpc>
                <a:spcPct val="150000"/>
              </a:lnSpc>
              <a:buFont typeface="Arial" pitchFamily="34" charset="0"/>
              <a:buChar char="•"/>
            </a:pPr>
            <a:r>
              <a:rPr lang="en-US" sz="1750" dirty="0">
                <a:solidFill>
                  <a:srgbClr val="272525"/>
                </a:solidFill>
                <a:latin typeface="Montserrat" pitchFamily="34" charset="0"/>
                <a:ea typeface="Montserrat" pitchFamily="34" charset="-122"/>
                <a:cs typeface="Montserrat" pitchFamily="34" charset="-120"/>
              </a:rPr>
              <a:t>    This results in a </a:t>
            </a:r>
            <a:r>
              <a:rPr lang="en-US" sz="1750" dirty="0">
                <a:solidFill>
                  <a:srgbClr val="C00000"/>
                </a:solidFill>
                <a:latin typeface="Montserrat" pitchFamily="34" charset="0"/>
                <a:ea typeface="Montserrat" pitchFamily="34" charset="-122"/>
                <a:cs typeface="Montserrat" pitchFamily="34" charset="-120"/>
              </a:rPr>
              <a:t>data imbalance ratio of </a:t>
            </a:r>
            <a:r>
              <a:rPr lang="en-US" dirty="0">
                <a:solidFill>
                  <a:srgbClr val="C00000"/>
                </a:solidFill>
                <a:latin typeface="Montserrat" pitchFamily="34" charset="0"/>
                <a:ea typeface="Montserrat" pitchFamily="34" charset="-122"/>
                <a:cs typeface="Montserrat" pitchFamily="34" charset="-120"/>
              </a:rPr>
              <a:t>11.418,</a:t>
            </a:r>
            <a:r>
              <a:rPr lang="en-US" sz="1750" dirty="0">
                <a:solidFill>
                  <a:srgbClr val="C00000"/>
                </a:solidFill>
                <a:latin typeface="Montserrat" pitchFamily="34" charset="0"/>
                <a:ea typeface="Montserrat" pitchFamily="34" charset="-122"/>
                <a:cs typeface="Montserrat" pitchFamily="34" charset="-120"/>
              </a:rPr>
              <a:t> </a:t>
            </a:r>
            <a:r>
              <a:rPr lang="en-US" sz="1750" dirty="0">
                <a:solidFill>
                  <a:srgbClr val="272525"/>
                </a:solidFill>
                <a:latin typeface="Montserrat" pitchFamily="34" charset="0"/>
                <a:ea typeface="Montserrat" pitchFamily="34" charset="-122"/>
                <a:cs typeface="Montserrat" pitchFamily="34" charset="-120"/>
              </a:rPr>
              <a:t>indicating a substantial disproportion between the two classes.</a:t>
            </a:r>
          </a:p>
          <a:p>
            <a:pPr algn="just">
              <a:lnSpc>
                <a:spcPct val="150000"/>
              </a:lnSpc>
              <a:buFont typeface="Arial" pitchFamily="34" charset="0"/>
              <a:buChar char="•"/>
            </a:pPr>
            <a:r>
              <a:rPr lang="en-US" sz="1750" dirty="0">
                <a:solidFill>
                  <a:srgbClr val="272525"/>
                </a:solidFill>
                <a:latin typeface="Montserrat" pitchFamily="34" charset="0"/>
                <a:ea typeface="Montserrat" pitchFamily="34" charset="-122"/>
                <a:cs typeface="Montserrat" pitchFamily="34" charset="-120"/>
              </a:rPr>
              <a:t>    Such a stark imbalance could potentially pose challenges in</a:t>
            </a:r>
          </a:p>
          <a:p>
            <a:pPr algn="just">
              <a:lnSpc>
                <a:spcPct val="150000"/>
              </a:lnSpc>
            </a:pPr>
            <a:r>
              <a:rPr lang="en-US" sz="1750" dirty="0">
                <a:solidFill>
                  <a:srgbClr val="272525"/>
                </a:solidFill>
                <a:latin typeface="Montserrat" pitchFamily="34" charset="0"/>
                <a:ea typeface="Montserrat" pitchFamily="34" charset="-122"/>
                <a:cs typeface="Montserrat" pitchFamily="34" charset="-120"/>
              </a:rPr>
              <a:t>building predictive models, particularly in accurately capturing and predicting instances of loan default.</a:t>
            </a:r>
          </a:p>
          <a:p>
            <a:pPr algn="just">
              <a:lnSpc>
                <a:spcPct val="150000"/>
              </a:lnSpc>
            </a:pP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743919"/>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TOP CORRELATIONS</a:t>
            </a:r>
            <a:endParaRPr lang="en-US" sz="4374" dirty="0"/>
          </a:p>
        </p:txBody>
      </p:sp>
      <p:sp>
        <p:nvSpPr>
          <p:cNvPr id="5" name="Text 2"/>
          <p:cNvSpPr/>
          <p:nvPr/>
        </p:nvSpPr>
        <p:spPr>
          <a:xfrm>
            <a:off x="4723685" y="1624268"/>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Target – 1 (Loan Defaulters) </a:t>
            </a:r>
            <a:endParaRPr lang="en-US" sz="2187" dirty="0"/>
          </a:p>
        </p:txBody>
      </p:sp>
      <p:graphicFrame>
        <p:nvGraphicFramePr>
          <p:cNvPr id="12" name="Table 11"/>
          <p:cNvGraphicFramePr>
            <a:graphicFrameLocks noGrp="1"/>
          </p:cNvGraphicFramePr>
          <p:nvPr/>
        </p:nvGraphicFramePr>
        <p:xfrm>
          <a:off x="1561453" y="2123268"/>
          <a:ext cx="10914682" cy="5960958"/>
        </p:xfrm>
        <a:graphic>
          <a:graphicData uri="http://schemas.openxmlformats.org/drawingml/2006/table">
            <a:tbl>
              <a:tblPr bandRow="1">
                <a:tableStyleId>{5C22544A-7EE6-4342-B048-85BDC9FD1C3A}</a:tableStyleId>
              </a:tblPr>
              <a:tblGrid>
                <a:gridCol w="750234">
                  <a:extLst>
                    <a:ext uri="{9D8B030D-6E8A-4147-A177-3AD203B41FA5}">
                      <a16:colId xmlns:a16="http://schemas.microsoft.com/office/drawing/2014/main" val="20000"/>
                    </a:ext>
                  </a:extLst>
                </a:gridCol>
                <a:gridCol w="3968975">
                  <a:extLst>
                    <a:ext uri="{9D8B030D-6E8A-4147-A177-3AD203B41FA5}">
                      <a16:colId xmlns:a16="http://schemas.microsoft.com/office/drawing/2014/main" val="20001"/>
                    </a:ext>
                  </a:extLst>
                </a:gridCol>
                <a:gridCol w="4088160">
                  <a:extLst>
                    <a:ext uri="{9D8B030D-6E8A-4147-A177-3AD203B41FA5}">
                      <a16:colId xmlns:a16="http://schemas.microsoft.com/office/drawing/2014/main" val="20002"/>
                    </a:ext>
                  </a:extLst>
                </a:gridCol>
                <a:gridCol w="2107313">
                  <a:extLst>
                    <a:ext uri="{9D8B030D-6E8A-4147-A177-3AD203B41FA5}">
                      <a16:colId xmlns:a16="http://schemas.microsoft.com/office/drawing/2014/main" val="20003"/>
                    </a:ext>
                  </a:extLst>
                </a:gridCol>
              </a:tblGrid>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CNT_FAM_MEMBERS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CNT_CHILDREN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0.880445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AMT_ANNUITY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AMT_CREDIT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0.769479458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AMT_CREDIT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AMT_GOODS_PRICE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0.986706914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AMT_ANNUITY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AMT_GOODS_PRICE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0.774123998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FLAG_EMP_PHONE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DAYS_BIRTH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0.617787707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REGION_RATING_W_CITY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REGION_RATING_CLIENT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0.950702602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485485">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ts val="2734"/>
                        </a:lnSpc>
                        <a:spcBef>
                          <a:spcPts val="0"/>
                        </a:spcBef>
                        <a:spcAft>
                          <a:spcPts val="0"/>
                        </a:spcAft>
                        <a:buClrTx/>
                        <a:buSzTx/>
                        <a:buFontTx/>
                        <a:buNone/>
                        <a:tabLst/>
                        <a:defRPr/>
                      </a:pPr>
                      <a:r>
                        <a:rPr lang="en-US" sz="1662" b="1" kern="1200" dirty="0">
                          <a:solidFill>
                            <a:schemeClr val="tx1"/>
                          </a:solidFill>
                          <a:latin typeface="Montserrat" pitchFamily="34" charset="0"/>
                          <a:ea typeface="Montserrat" pitchFamily="34" charset="-122"/>
                          <a:cs typeface="Montserrat" pitchFamily="34" charset="-120"/>
                        </a:rPr>
                        <a:t>LIVE_REGION_NOT_WORK_REGION</a:t>
                      </a:r>
                    </a:p>
                    <a:p>
                      <a:pPr marL="0" algn="ctr" defTabSz="914400" rtl="0" eaLnBrk="1" latinLnBrk="0" hangingPunct="1">
                        <a:lnSpc>
                          <a:spcPts val="2734"/>
                        </a:lnSpc>
                      </a:pPr>
                      <a:endParaRPr lang="en-US" sz="1662" b="1" kern="1200" dirty="0">
                        <a:solidFill>
                          <a:schemeClr val="tx1"/>
                        </a:solidFill>
                        <a:latin typeface="Montserrat" pitchFamily="34" charset="0"/>
                        <a:ea typeface="Montserrat" pitchFamily="34" charset="-122"/>
                        <a:cs typeface="Montserrat" pitchFamily="34" charset="-12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REG_REGION_NOT_WORK_REGION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0.857081201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REG_CITY_NOT_WORK_CITY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LIVE_CITY_NOT_WORK_CITY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0.821534311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OBS_30_CNT_SOCIAL_CIRCLE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OBS_60_CNT_SOCIAL_CIRCLE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0.998332542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DEF_60_CNT_SOCIAL_CIRCLE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DEF_30_CNT_SOCIAL_CIRCLE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0.85625886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6" name="Text 2"/>
          <p:cNvSpPr/>
          <p:nvPr/>
        </p:nvSpPr>
        <p:spPr>
          <a:xfrm>
            <a:off x="1301858" y="3487119"/>
            <a:ext cx="3998565" cy="1100924"/>
          </a:xfrm>
          <a:prstGeom prst="rect">
            <a:avLst/>
          </a:prstGeom>
          <a:noFill/>
          <a:ln w="38100">
            <a:solidFill>
              <a:schemeClr val="accent1"/>
            </a:solidFill>
          </a:ln>
          <a:scene3d>
            <a:camera prst="orthographicFront"/>
            <a:lightRig rig="threePt" dir="t"/>
          </a:scene3d>
          <a:sp3d>
            <a:bevelT prst="relaxedInset"/>
          </a:sp3d>
        </p:spPr>
        <p:txBody>
          <a:bodyPr wrap="none" rtlCol="0" anchor="t"/>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   Approved Loans</a:t>
            </a:r>
            <a:endParaRPr lang="en-US" sz="1750" dirty="0">
              <a:solidFill>
                <a:srgbClr val="272525"/>
              </a:solidFill>
              <a:latin typeface="Montserrat" pitchFamily="34" charset="0"/>
              <a:ea typeface="Montserrat" pitchFamily="34" charset="-122"/>
              <a:cs typeface="Montserrat" pitchFamily="34" charset="-120"/>
            </a:endParaRP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Customers who meet the criteria.</a:t>
            </a:r>
          </a:p>
          <a:p>
            <a:pPr marL="342900" indent="-342900">
              <a:lnSpc>
                <a:spcPts val="2799"/>
              </a:lnSpc>
              <a:buSzPct val="100000"/>
            </a:pPr>
            <a:endParaRPr lang="en-US" sz="1750" dirty="0"/>
          </a:p>
        </p:txBody>
      </p:sp>
      <p:sp>
        <p:nvSpPr>
          <p:cNvPr id="7" name="Text 3"/>
          <p:cNvSpPr/>
          <p:nvPr/>
        </p:nvSpPr>
        <p:spPr>
          <a:xfrm>
            <a:off x="5571744" y="3487118"/>
            <a:ext cx="4470614" cy="1100926"/>
          </a:xfrm>
          <a:prstGeom prst="rect">
            <a:avLst/>
          </a:prstGeom>
          <a:noFill/>
          <a:ln w="38100">
            <a:solidFill>
              <a:schemeClr val="accent1"/>
            </a:solidFill>
          </a:ln>
          <a:scene3d>
            <a:camera prst="orthographicFront"/>
            <a:lightRig rig="threePt" dir="t"/>
          </a:scene3d>
          <a:sp3d>
            <a:bevelT prst="relaxedInset"/>
          </a:sp3d>
        </p:spPr>
        <p:txBody>
          <a:bodyPr wrap="none" rtlCol="0" anchor="t"/>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Canceled Loans</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Customer cancelled the application during </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the approval process.</a:t>
            </a:r>
          </a:p>
          <a:p>
            <a:pPr marL="342900" indent="-342900">
              <a:lnSpc>
                <a:spcPts val="2799"/>
              </a:lnSpc>
              <a:buSzPct val="100000"/>
              <a:buChar char="•"/>
            </a:pPr>
            <a:endParaRPr lang="en-US" sz="1750" dirty="0"/>
          </a:p>
        </p:txBody>
      </p:sp>
      <p:sp>
        <p:nvSpPr>
          <p:cNvPr id="8" name="Text 4"/>
          <p:cNvSpPr/>
          <p:nvPr/>
        </p:nvSpPr>
        <p:spPr>
          <a:xfrm>
            <a:off x="1301858" y="4860758"/>
            <a:ext cx="3998565" cy="1074821"/>
          </a:xfrm>
          <a:prstGeom prst="rect">
            <a:avLst/>
          </a:prstGeom>
          <a:noFill/>
          <a:ln w="38100">
            <a:solidFill>
              <a:schemeClr val="accent1"/>
            </a:solidFill>
          </a:ln>
          <a:scene3d>
            <a:camera prst="orthographicFront"/>
            <a:lightRig rig="threePt" dir="t"/>
          </a:scene3d>
          <a:sp3d>
            <a:bevelT prst="relaxedInset"/>
          </a:sp3d>
        </p:spPr>
        <p:txBody>
          <a:bodyPr wrap="none" rtlCol="0" anchor="t"/>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   Rejected Loans</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Customers who do not meet the criteria.</a:t>
            </a:r>
          </a:p>
          <a:p>
            <a:pPr marL="342900" indent="-342900">
              <a:lnSpc>
                <a:spcPts val="2799"/>
              </a:lnSpc>
              <a:buSzPct val="100000"/>
              <a:buChar char="•"/>
            </a:pPr>
            <a:endParaRPr lang="en-US" sz="1750" dirty="0"/>
          </a:p>
          <a:p>
            <a:pPr marL="342900" indent="-342900">
              <a:lnSpc>
                <a:spcPts val="2799"/>
              </a:lnSpc>
              <a:buSzPct val="100000"/>
              <a:buChar char="•"/>
            </a:pPr>
            <a:endParaRPr lang="en-US" sz="1750" dirty="0"/>
          </a:p>
        </p:txBody>
      </p:sp>
      <p:pic>
        <p:nvPicPr>
          <p:cNvPr id="13" name="Picture 12" descr="loan-process-slide1.png"/>
          <p:cNvPicPr>
            <a:picLocks noChangeAspect="1"/>
          </p:cNvPicPr>
          <p:nvPr/>
        </p:nvPicPr>
        <p:blipFill>
          <a:blip r:embed="rId4"/>
          <a:srcRect l="14865" r="16055"/>
          <a:stretch>
            <a:fillRect/>
          </a:stretch>
        </p:blipFill>
        <p:spPr>
          <a:xfrm>
            <a:off x="10239058" y="0"/>
            <a:ext cx="4391342" cy="8229600"/>
          </a:xfrm>
          <a:prstGeom prst="rect">
            <a:avLst/>
          </a:prstGeom>
        </p:spPr>
      </p:pic>
      <p:sp>
        <p:nvSpPr>
          <p:cNvPr id="11" name="Text 2"/>
          <p:cNvSpPr/>
          <p:nvPr/>
        </p:nvSpPr>
        <p:spPr>
          <a:xfrm>
            <a:off x="829125" y="1438292"/>
            <a:ext cx="10554414" cy="1388746"/>
          </a:xfrm>
          <a:prstGeom prst="rect">
            <a:avLst/>
          </a:prstGeom>
          <a:noFill/>
          <a:ln/>
        </p:spPr>
        <p:txBody>
          <a:bodyPr wrap="none" rtlCol="0" anchor="t"/>
          <a:lstStyle/>
          <a:p>
            <a:pPr>
              <a:lnSpc>
                <a:spcPts val="5468"/>
              </a:lnSpc>
            </a:pPr>
            <a:r>
              <a:rPr lang="en-US" sz="4374" b="1" dirty="0">
                <a:solidFill>
                  <a:srgbClr val="396AF1"/>
                </a:solidFill>
                <a:latin typeface="Barlow" pitchFamily="34" charset="0"/>
                <a:ea typeface="Barlow" pitchFamily="34" charset="-122"/>
                <a:cs typeface="Barlow" pitchFamily="34" charset="-120"/>
              </a:rPr>
              <a:t>When a customer applies for a loan, </a:t>
            </a:r>
          </a:p>
          <a:p>
            <a:pPr>
              <a:lnSpc>
                <a:spcPts val="5468"/>
              </a:lnSpc>
            </a:pPr>
            <a:r>
              <a:rPr lang="en-US" sz="4374" b="1" dirty="0">
                <a:solidFill>
                  <a:srgbClr val="396AF1"/>
                </a:solidFill>
                <a:latin typeface="Barlow" pitchFamily="34" charset="0"/>
                <a:ea typeface="Barlow" pitchFamily="34" charset="-122"/>
                <a:cs typeface="Barlow" pitchFamily="34" charset="-120"/>
              </a:rPr>
              <a:t>there are four possible outcomes</a:t>
            </a:r>
          </a:p>
        </p:txBody>
      </p:sp>
      <p:sp>
        <p:nvSpPr>
          <p:cNvPr id="14" name="Text 4"/>
          <p:cNvSpPr/>
          <p:nvPr/>
        </p:nvSpPr>
        <p:spPr>
          <a:xfrm>
            <a:off x="5571744" y="4860758"/>
            <a:ext cx="4470614" cy="1074821"/>
          </a:xfrm>
          <a:prstGeom prst="rect">
            <a:avLst/>
          </a:prstGeom>
          <a:noFill/>
          <a:ln w="38100">
            <a:solidFill>
              <a:schemeClr val="accent1"/>
            </a:solidFill>
          </a:ln>
          <a:scene3d>
            <a:camera prst="orthographicFront"/>
            <a:lightRig rig="threePt" dir="t"/>
          </a:scene3d>
          <a:sp3d>
            <a:bevelT prst="relaxedInset"/>
          </a:sp3d>
        </p:spPr>
        <p:txBody>
          <a:bodyPr wrap="none" rtlCol="0" anchor="t"/>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Unused offers</a:t>
            </a:r>
          </a:p>
          <a:p>
            <a:pPr>
              <a:lnSpc>
                <a:spcPts val="2798"/>
              </a:lnSpc>
            </a:pPr>
            <a:r>
              <a:rPr lang="en-US" sz="1750" dirty="0">
                <a:solidFill>
                  <a:srgbClr val="272525"/>
                </a:solidFill>
                <a:latin typeface="Montserrat" pitchFamily="34" charset="0"/>
                <a:ea typeface="Montserrat" pitchFamily="34" charset="-122"/>
                <a:cs typeface="Montserrat" pitchFamily="34" charset="-120"/>
              </a:rPr>
              <a:t>Loan was approved but the customer </a:t>
            </a:r>
          </a:p>
          <a:p>
            <a:pPr>
              <a:lnSpc>
                <a:spcPts val="2798"/>
              </a:lnSpc>
            </a:pPr>
            <a:r>
              <a:rPr lang="en-US" sz="1750" dirty="0">
                <a:solidFill>
                  <a:srgbClr val="272525"/>
                </a:solidFill>
                <a:latin typeface="Montserrat" pitchFamily="34" charset="0"/>
                <a:ea typeface="Montserrat" pitchFamily="34" charset="-122"/>
                <a:cs typeface="Montserrat" pitchFamily="34" charset="-120"/>
              </a:rPr>
              <a:t>did not use it.</a:t>
            </a:r>
          </a:p>
          <a:p>
            <a:pPr marL="342900" indent="-342900">
              <a:lnSpc>
                <a:spcPts val="2799"/>
              </a:lnSpc>
              <a:buSzPct val="100000"/>
              <a:buChar char="•"/>
            </a:pPr>
            <a:endParaRPr lang="en-US" sz="175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3248056" y="709016"/>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CORRELATION MATRIX</a:t>
            </a:r>
            <a:endParaRPr lang="en-US" sz="4374" dirty="0"/>
          </a:p>
        </p:txBody>
      </p:sp>
      <p:pic>
        <p:nvPicPr>
          <p:cNvPr id="6" name="Picture 5" descr="Capture.PNG"/>
          <p:cNvPicPr>
            <a:picLocks noChangeAspect="1"/>
          </p:cNvPicPr>
          <p:nvPr/>
        </p:nvPicPr>
        <p:blipFill>
          <a:blip r:embed="rId4"/>
          <a:stretch>
            <a:fillRect/>
          </a:stretch>
        </p:blipFill>
        <p:spPr>
          <a:xfrm>
            <a:off x="324672" y="1750576"/>
            <a:ext cx="14042254" cy="5874590"/>
          </a:xfrm>
          <a:prstGeom prst="rect">
            <a:avLst/>
          </a:prstGeom>
          <a:ln w="38100">
            <a:solidFill>
              <a:schemeClr val="accent1">
                <a:lumMod val="60000"/>
                <a:lumOff val="40000"/>
              </a:schemeClr>
            </a:solid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743919"/>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TOP CORRELATIONS</a:t>
            </a:r>
            <a:endParaRPr lang="en-US" sz="4374" dirty="0"/>
          </a:p>
        </p:txBody>
      </p:sp>
      <p:sp>
        <p:nvSpPr>
          <p:cNvPr id="5" name="Text 2"/>
          <p:cNvSpPr/>
          <p:nvPr/>
        </p:nvSpPr>
        <p:spPr>
          <a:xfrm>
            <a:off x="4723685" y="1624268"/>
            <a:ext cx="5554981" cy="694373"/>
          </a:xfrm>
          <a:prstGeom prst="rect">
            <a:avLst/>
          </a:prstGeom>
          <a:noFill/>
          <a:ln/>
        </p:spPr>
        <p:txBody>
          <a:bodyPr wrap="square" rtlCol="0" anchor="t"/>
          <a:lstStyle/>
          <a:p>
            <a:pPr marL="0" indent="0">
              <a:lnSpc>
                <a:spcPts val="2734"/>
              </a:lnSpc>
              <a:buNone/>
            </a:pPr>
            <a:r>
              <a:rPr lang="en-US" sz="2187" b="1" dirty="0">
                <a:latin typeface="Barlow" pitchFamily="34" charset="0"/>
                <a:ea typeface="Barlow" pitchFamily="34" charset="-122"/>
                <a:cs typeface="Barlow" pitchFamily="34" charset="-120"/>
              </a:rPr>
              <a:t>Target – 0 (Non-Defaulters or Payers) </a:t>
            </a:r>
            <a:endParaRPr lang="en-US" sz="2187" dirty="0"/>
          </a:p>
        </p:txBody>
      </p:sp>
      <p:graphicFrame>
        <p:nvGraphicFramePr>
          <p:cNvPr id="12" name="Table 11"/>
          <p:cNvGraphicFramePr>
            <a:graphicFrameLocks noGrp="1"/>
          </p:cNvGraphicFramePr>
          <p:nvPr/>
        </p:nvGraphicFramePr>
        <p:xfrm>
          <a:off x="1561453" y="2123268"/>
          <a:ext cx="10914682" cy="5960958"/>
        </p:xfrm>
        <a:graphic>
          <a:graphicData uri="http://schemas.openxmlformats.org/drawingml/2006/table">
            <a:tbl>
              <a:tblPr bandRow="1">
                <a:tableStyleId>{5C22544A-7EE6-4342-B048-85BDC9FD1C3A}</a:tableStyleId>
              </a:tblPr>
              <a:tblGrid>
                <a:gridCol w="750234">
                  <a:extLst>
                    <a:ext uri="{9D8B030D-6E8A-4147-A177-3AD203B41FA5}">
                      <a16:colId xmlns:a16="http://schemas.microsoft.com/office/drawing/2014/main" val="20000"/>
                    </a:ext>
                  </a:extLst>
                </a:gridCol>
                <a:gridCol w="3968975">
                  <a:extLst>
                    <a:ext uri="{9D8B030D-6E8A-4147-A177-3AD203B41FA5}">
                      <a16:colId xmlns:a16="http://schemas.microsoft.com/office/drawing/2014/main" val="20001"/>
                    </a:ext>
                  </a:extLst>
                </a:gridCol>
                <a:gridCol w="4088160">
                  <a:extLst>
                    <a:ext uri="{9D8B030D-6E8A-4147-A177-3AD203B41FA5}">
                      <a16:colId xmlns:a16="http://schemas.microsoft.com/office/drawing/2014/main" val="20002"/>
                    </a:ext>
                  </a:extLst>
                </a:gridCol>
                <a:gridCol w="2107313">
                  <a:extLst>
                    <a:ext uri="{9D8B030D-6E8A-4147-A177-3AD203B41FA5}">
                      <a16:colId xmlns:a16="http://schemas.microsoft.com/office/drawing/2014/main" val="20003"/>
                    </a:ext>
                  </a:extLst>
                </a:gridCol>
              </a:tblGrid>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CNT_FAM_MEMBERS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CNT_CHILDREN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0.8804461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AMT_ANNUITY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AMT_CREDIT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0.769503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AMT_CREDIT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AMT_GOODS_PRICE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0.986706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AMT_ANNUITY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AMT_GOODS_PRICE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0.774142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FLAG_EMP_PHONE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DAYS_BIRTH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0.617705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REGION_RATING_CLIENT_W_CITY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REGION_RATING_CLIENT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0.950710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ctr" defTabSz="914400" rtl="0" eaLnBrk="1" fontAlgn="auto" latinLnBrk="0" hangingPunct="1">
                        <a:lnSpc>
                          <a:spcPts val="2734"/>
                        </a:lnSpc>
                        <a:spcBef>
                          <a:spcPts val="0"/>
                        </a:spcBef>
                        <a:spcAft>
                          <a:spcPts val="0"/>
                        </a:spcAft>
                        <a:buClrTx/>
                        <a:buSzTx/>
                        <a:buFontTx/>
                        <a:buNone/>
                        <a:tabLst/>
                        <a:defRPr/>
                      </a:pPr>
                      <a:r>
                        <a:rPr lang="en-US" sz="1662" b="1" kern="1200" dirty="0">
                          <a:solidFill>
                            <a:schemeClr val="tx1"/>
                          </a:solidFill>
                          <a:latin typeface="Montserrat" pitchFamily="34" charset="0"/>
                          <a:ea typeface="Montserrat" pitchFamily="34" charset="-122"/>
                          <a:cs typeface="Montserrat" pitchFamily="34" charset="-120"/>
                        </a:rPr>
                        <a:t>LIVE_REGION_NOT_WORK_REGION</a:t>
                      </a:r>
                    </a:p>
                    <a:p>
                      <a:pPr marL="0" algn="ctr" defTabSz="914400" rtl="0" eaLnBrk="1" latinLnBrk="0" hangingPunct="1">
                        <a:lnSpc>
                          <a:spcPts val="2734"/>
                        </a:lnSpc>
                      </a:pPr>
                      <a:endParaRPr lang="en-US" sz="1662" b="1" kern="1200" dirty="0">
                        <a:solidFill>
                          <a:schemeClr val="tx1"/>
                        </a:solidFill>
                        <a:latin typeface="Montserrat" pitchFamily="34" charset="0"/>
                        <a:ea typeface="Montserrat" pitchFamily="34" charset="-122"/>
                        <a:cs typeface="Montserrat" pitchFamily="34" charset="-12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REG_REGION_NOT_WORK_REGION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0.857083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REG_CITY_NOT_WORK_CITY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LIVE_CITY_NOT_WORK_CITY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0.821568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OBS_30_CNT_SOCIAL_CIRCLE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OBS_60_CNT_SOCIAL_CIRCLE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0.99833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r h="541601">
                <a:tc>
                  <a:txBody>
                    <a:bodyPr/>
                    <a:lstStyle/>
                    <a:p>
                      <a:pPr marL="0" indent="0" algn="ctr" defTabSz="914400" rtl="0" eaLnBrk="1" latinLnBrk="0" hangingPunct="1">
                        <a:lnSpc>
                          <a:spcPts val="3116"/>
                        </a:lnSpc>
                        <a:buNone/>
                      </a:pPr>
                      <a:r>
                        <a:rPr lang="en-US" sz="2493" b="1" kern="1200" dirty="0">
                          <a:solidFill>
                            <a:srgbClr val="396AF1"/>
                          </a:solidFill>
                          <a:latin typeface="Barlow" pitchFamily="34" charset="0"/>
                          <a:ea typeface="Barlow" pitchFamily="34" charset="-122"/>
                          <a:cs typeface="Barlow" pitchFamily="34" charset="-12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DEF_60_CNT_SOCIAL_CIRCLE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1" kern="1200" dirty="0">
                          <a:solidFill>
                            <a:schemeClr val="tx1"/>
                          </a:solidFill>
                          <a:latin typeface="Montserrat" pitchFamily="34" charset="0"/>
                          <a:ea typeface="Montserrat" pitchFamily="34" charset="-122"/>
                          <a:cs typeface="Montserrat" pitchFamily="34" charset="-120"/>
                        </a:rPr>
                        <a:t>DEF_30_CNT_SOCIAL_CIRCLE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lnSpc>
                          <a:spcPts val="2734"/>
                        </a:lnSpc>
                      </a:pPr>
                      <a:r>
                        <a:rPr lang="en-US" sz="1662" b="0" kern="1200" dirty="0">
                          <a:solidFill>
                            <a:srgbClr val="272525"/>
                          </a:solidFill>
                          <a:latin typeface="Montserrat" pitchFamily="34" charset="0"/>
                          <a:ea typeface="Montserrat" pitchFamily="34" charset="-122"/>
                          <a:cs typeface="Montserrat" pitchFamily="34" charset="-120"/>
                        </a:rPr>
                        <a:t>0.856207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3248056" y="709016"/>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CORRELATION MATRIX</a:t>
            </a:r>
            <a:endParaRPr lang="en-US" sz="4374" dirty="0"/>
          </a:p>
        </p:txBody>
      </p:sp>
      <p:pic>
        <p:nvPicPr>
          <p:cNvPr id="7" name="Picture 6" descr="Capture23232.PNG"/>
          <p:cNvPicPr>
            <a:picLocks noChangeAspect="1"/>
          </p:cNvPicPr>
          <p:nvPr/>
        </p:nvPicPr>
        <p:blipFill>
          <a:blip r:embed="rId4"/>
          <a:stretch>
            <a:fillRect/>
          </a:stretch>
        </p:blipFill>
        <p:spPr>
          <a:xfrm>
            <a:off x="319138" y="1797803"/>
            <a:ext cx="13923804" cy="6106333"/>
          </a:xfrm>
          <a:prstGeom prst="rect">
            <a:avLst/>
          </a:prstGeom>
          <a:ln w="38100">
            <a:solidFill>
              <a:schemeClr val="accent1">
                <a:lumMod val="60000"/>
                <a:lumOff val="40000"/>
              </a:schemeClr>
            </a:solid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107135"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rPr>
              <a:t>KEY TAKEAWAYS</a:t>
            </a:r>
            <a:endParaRPr lang="en-US" sz="4374" dirty="0"/>
          </a:p>
        </p:txBody>
      </p:sp>
      <p:sp>
        <p:nvSpPr>
          <p:cNvPr id="7" name="Diamond 6"/>
          <p:cNvSpPr/>
          <p:nvPr/>
        </p:nvSpPr>
        <p:spPr>
          <a:xfrm>
            <a:off x="1751297" y="1534337"/>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1</a:t>
            </a:r>
          </a:p>
        </p:txBody>
      </p:sp>
      <p:sp>
        <p:nvSpPr>
          <p:cNvPr id="12" name="Diamond 11"/>
          <p:cNvSpPr/>
          <p:nvPr/>
        </p:nvSpPr>
        <p:spPr>
          <a:xfrm>
            <a:off x="12868218" y="2820697"/>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2</a:t>
            </a:r>
          </a:p>
        </p:txBody>
      </p:sp>
      <p:sp>
        <p:nvSpPr>
          <p:cNvPr id="13" name="Diamond 12"/>
          <p:cNvSpPr/>
          <p:nvPr/>
        </p:nvSpPr>
        <p:spPr>
          <a:xfrm>
            <a:off x="12868218" y="5424413"/>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4</a:t>
            </a:r>
          </a:p>
        </p:txBody>
      </p:sp>
      <p:sp>
        <p:nvSpPr>
          <p:cNvPr id="14" name="Diamond 13"/>
          <p:cNvSpPr/>
          <p:nvPr/>
        </p:nvSpPr>
        <p:spPr>
          <a:xfrm>
            <a:off x="1811670" y="4122555"/>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3</a:t>
            </a:r>
          </a:p>
        </p:txBody>
      </p:sp>
      <p:cxnSp>
        <p:nvCxnSpPr>
          <p:cNvPr id="16" name="Straight Connector 15"/>
          <p:cNvCxnSpPr>
            <a:endCxn id="12" idx="0"/>
          </p:cNvCxnSpPr>
          <p:nvPr/>
        </p:nvCxnSpPr>
        <p:spPr>
          <a:xfrm>
            <a:off x="2464218" y="2820697"/>
            <a:ext cx="1107042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2" idx="2"/>
          </p:cNvCxnSpPr>
          <p:nvPr/>
        </p:nvCxnSpPr>
        <p:spPr>
          <a:xfrm flipH="1">
            <a:off x="2464218" y="4122555"/>
            <a:ext cx="1107042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4" idx="2"/>
          </p:cNvCxnSpPr>
          <p:nvPr/>
        </p:nvCxnSpPr>
        <p:spPr>
          <a:xfrm>
            <a:off x="2478097" y="5424413"/>
            <a:ext cx="1100842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3" idx="2"/>
          </p:cNvCxnSpPr>
          <p:nvPr/>
        </p:nvCxnSpPr>
        <p:spPr>
          <a:xfrm flipH="1">
            <a:off x="2526224" y="6726271"/>
            <a:ext cx="1100842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Diamond 24"/>
          <p:cNvSpPr/>
          <p:nvPr/>
        </p:nvSpPr>
        <p:spPr>
          <a:xfrm>
            <a:off x="1841579" y="6726271"/>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5</a:t>
            </a:r>
          </a:p>
        </p:txBody>
      </p:sp>
      <p:cxnSp>
        <p:nvCxnSpPr>
          <p:cNvPr id="26" name="Straight Connector 25"/>
          <p:cNvCxnSpPr/>
          <p:nvPr/>
        </p:nvCxnSpPr>
        <p:spPr>
          <a:xfrm flipH="1">
            <a:off x="2601134" y="8028129"/>
            <a:ext cx="1100842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 2"/>
          <p:cNvSpPr/>
          <p:nvPr/>
        </p:nvSpPr>
        <p:spPr>
          <a:xfrm>
            <a:off x="2861460" y="5706643"/>
            <a:ext cx="11457877" cy="1035126"/>
          </a:xfrm>
          <a:prstGeom prst="rect">
            <a:avLst/>
          </a:prstGeom>
        </p:spPr>
        <p:txBody>
          <a:bodyPr wrap="none" rtlCol="0" anchor="t"/>
          <a:lstStyle/>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a:t>
            </a:r>
            <a:r>
              <a:rPr lang="en-US" sz="1750" b="1" dirty="0">
                <a:solidFill>
                  <a:srgbClr val="272525"/>
                </a:solidFill>
                <a:latin typeface="Montserrat" pitchFamily="34" charset="0"/>
                <a:ea typeface="Montserrat" pitchFamily="34" charset="-122"/>
                <a:cs typeface="Montserrat" pitchFamily="34" charset="-120"/>
              </a:rPr>
              <a:t>Age and Loan Behavior:</a:t>
            </a:r>
            <a:r>
              <a:rPr lang="en-US" sz="1600" b="1" dirty="0"/>
              <a:t> </a:t>
            </a:r>
            <a:r>
              <a:rPr lang="en-US" sz="1750" dirty="0">
                <a:solidFill>
                  <a:srgbClr val="272525"/>
                </a:solidFill>
                <a:latin typeface="Montserrat" pitchFamily="34" charset="0"/>
                <a:ea typeface="Montserrat" pitchFamily="34" charset="-122"/>
                <a:cs typeface="Montserrat" pitchFamily="34" charset="-120"/>
              </a:rPr>
              <a:t>While individuals in the 30-40 age group had the highest loan uptake, </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older age groups displayed lower loan default rates. </a:t>
            </a:r>
          </a:p>
          <a:p>
            <a:pPr marL="342900" indent="-342900">
              <a:lnSpc>
                <a:spcPts val="2799"/>
              </a:lnSpc>
              <a:buSzPct val="100000"/>
            </a:pP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sp>
        <p:nvSpPr>
          <p:cNvPr id="29" name="Text 2"/>
          <p:cNvSpPr/>
          <p:nvPr/>
        </p:nvSpPr>
        <p:spPr>
          <a:xfrm>
            <a:off x="2962206" y="6974239"/>
            <a:ext cx="11457877" cy="1035126"/>
          </a:xfrm>
          <a:prstGeom prst="rect">
            <a:avLst/>
          </a:prstGeom>
        </p:spPr>
        <p:txBody>
          <a:bodyPr wrap="none" rtlCol="0" anchor="t"/>
          <a:lstStyle/>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a:t>
            </a:r>
            <a:r>
              <a:rPr lang="en-US" sz="1750" b="1" dirty="0">
                <a:solidFill>
                  <a:srgbClr val="272525"/>
                </a:solidFill>
                <a:latin typeface="Montserrat" pitchFamily="34" charset="0"/>
                <a:ea typeface="Montserrat" pitchFamily="34" charset="-122"/>
                <a:cs typeface="Montserrat" pitchFamily="34" charset="-120"/>
              </a:rPr>
              <a:t>Marital Status</a:t>
            </a:r>
            <a:r>
              <a:rPr lang="en-US" sz="1750" dirty="0">
                <a:solidFill>
                  <a:srgbClr val="272525"/>
                </a:solidFill>
                <a:latin typeface="Montserrat" pitchFamily="34" charset="0"/>
                <a:ea typeface="Montserrat" pitchFamily="34" charset="-122"/>
                <a:cs typeface="Montserrat" pitchFamily="34" charset="-120"/>
              </a:rPr>
              <a:t>: Married individuals were observed to have a higher loan uptake and default rate compared </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to individuals with other marital statuses.</a:t>
            </a:r>
            <a:br>
              <a:rPr lang="en-US" sz="1750" dirty="0">
                <a:solidFill>
                  <a:srgbClr val="272525"/>
                </a:solidFill>
                <a:latin typeface="Montserrat" pitchFamily="34" charset="0"/>
                <a:ea typeface="Montserrat" pitchFamily="34" charset="-122"/>
                <a:cs typeface="Montserrat" pitchFamily="34" charset="-120"/>
              </a:rPr>
            </a:br>
            <a:r>
              <a:rPr lang="en-US" sz="1750" dirty="0">
                <a:solidFill>
                  <a:srgbClr val="272525"/>
                </a:solidFill>
                <a:latin typeface="Montserrat" pitchFamily="34" charset="0"/>
                <a:ea typeface="Montserrat" pitchFamily="34" charset="-122"/>
                <a:cs typeface="Montserrat" pitchFamily="34" charset="-120"/>
              </a:rPr>
              <a:t>   </a:t>
            </a:r>
          </a:p>
        </p:txBody>
      </p:sp>
      <p:sp>
        <p:nvSpPr>
          <p:cNvPr id="31" name="Text 2"/>
          <p:cNvSpPr/>
          <p:nvPr/>
        </p:nvSpPr>
        <p:spPr>
          <a:xfrm>
            <a:off x="3144524" y="1908410"/>
            <a:ext cx="10754558" cy="355402"/>
          </a:xfrm>
          <a:prstGeom prst="rect">
            <a:avLst/>
          </a:prstGeom>
          <a:noFill/>
          <a:ln/>
        </p:spPr>
        <p:txBody>
          <a:bodyPr wrap="none" rtlCol="0" anchor="t"/>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Loan Type Preferences:</a:t>
            </a:r>
            <a:r>
              <a:rPr lang="en-US" sz="1600" dirty="0"/>
              <a:t> </a:t>
            </a:r>
            <a:r>
              <a:rPr lang="en-US" sz="1750" dirty="0">
                <a:solidFill>
                  <a:srgbClr val="272525"/>
                </a:solidFill>
                <a:latin typeface="Montserrat" pitchFamily="34" charset="0"/>
                <a:ea typeface="Montserrat" pitchFamily="34" charset="-122"/>
                <a:cs typeface="Montserrat" pitchFamily="34" charset="-120"/>
              </a:rPr>
              <a:t>Individuals prefer cash loans over revolving loans. This preference aligns with</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observed default patterns, suggesting a potential correlation between loan type and repayment behavior. </a:t>
            </a:r>
          </a:p>
        </p:txBody>
      </p:sp>
      <p:sp>
        <p:nvSpPr>
          <p:cNvPr id="32" name="Text 2"/>
          <p:cNvSpPr/>
          <p:nvPr/>
        </p:nvSpPr>
        <p:spPr>
          <a:xfrm>
            <a:off x="3133961" y="2836195"/>
            <a:ext cx="10754558" cy="355402"/>
          </a:xfrm>
          <a:prstGeom prst="rect">
            <a:avLst/>
          </a:prstGeom>
          <a:noFill/>
          <a:ln/>
        </p:spPr>
        <p:txBody>
          <a:bodyPr wrap="none" rtlCol="0" anchor="t"/>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Housing Situations: </a:t>
            </a:r>
            <a:r>
              <a:rPr lang="en-US" sz="1750" dirty="0">
                <a:solidFill>
                  <a:srgbClr val="272525"/>
                </a:solidFill>
                <a:latin typeface="Montserrat" pitchFamily="34" charset="0"/>
                <a:ea typeface="Montserrat" pitchFamily="34" charset="-122"/>
                <a:cs typeface="Montserrat" pitchFamily="34" charset="-120"/>
              </a:rPr>
              <a:t>Individuals residing in house/apartment-type housing were found to have a</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higher loan uptake and default rate compared to other housing types. This insight underscores the </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importance of considering housing stability in assessing loan eligibility.</a:t>
            </a:r>
          </a:p>
          <a:p>
            <a:pPr marL="342900" indent="-342900">
              <a:lnSpc>
                <a:spcPts val="2799"/>
              </a:lnSpc>
              <a:buSzPct val="100000"/>
            </a:pP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sp>
        <p:nvSpPr>
          <p:cNvPr id="33" name="Text 2"/>
          <p:cNvSpPr/>
          <p:nvPr/>
        </p:nvSpPr>
        <p:spPr>
          <a:xfrm>
            <a:off x="3174433" y="4260918"/>
            <a:ext cx="10754558" cy="355402"/>
          </a:xfrm>
          <a:prstGeom prst="rect">
            <a:avLst/>
          </a:prstGeom>
          <a:noFill/>
          <a:ln/>
        </p:spPr>
        <p:txBody>
          <a:bodyPr wrap="none" rtlCol="0" anchor="t"/>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Occupational Influence :</a:t>
            </a:r>
            <a:r>
              <a:rPr lang="en-US" sz="1600" dirty="0"/>
              <a:t> </a:t>
            </a:r>
            <a:r>
              <a:rPr lang="en-US" sz="1750" dirty="0">
                <a:solidFill>
                  <a:srgbClr val="272525"/>
                </a:solidFill>
                <a:latin typeface="Montserrat" pitchFamily="34" charset="0"/>
                <a:ea typeface="Montserrat" pitchFamily="34" charset="-122"/>
                <a:cs typeface="Montserrat" pitchFamily="34" charset="-120"/>
              </a:rPr>
              <a:t>Certain occupational categories, such as those classified as "Working," </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showed a higher incidence of loan defaults compared to others. Understanding the occupational dynamics</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can aid in refining risk assessment strategies for loan approvals.</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0996"/>
            <a:ext cx="14630400" cy="8229600"/>
          </a:xfrm>
          <a:prstGeom prst="rect">
            <a:avLst/>
          </a:prstGeom>
          <a:solidFill>
            <a:srgbClr val="EEEFF5"/>
          </a:solidFill>
          <a:ln/>
        </p:spPr>
      </p:sp>
      <p:sp>
        <p:nvSpPr>
          <p:cNvPr id="4" name="Text 1"/>
          <p:cNvSpPr/>
          <p:nvPr/>
        </p:nvSpPr>
        <p:spPr>
          <a:xfrm>
            <a:off x="1107135"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rPr>
              <a:t>KEY TAKEAWAYS</a:t>
            </a:r>
            <a:endParaRPr lang="en-US" sz="4374" dirty="0"/>
          </a:p>
        </p:txBody>
      </p:sp>
      <p:sp>
        <p:nvSpPr>
          <p:cNvPr id="6" name="Text 2"/>
          <p:cNvSpPr/>
          <p:nvPr/>
        </p:nvSpPr>
        <p:spPr>
          <a:xfrm>
            <a:off x="3270534" y="5582659"/>
            <a:ext cx="11457877" cy="1035126"/>
          </a:xfrm>
          <a:prstGeom prst="rect">
            <a:avLst/>
          </a:prstGeom>
        </p:spPr>
        <p:txBody>
          <a:bodyPr wrap="none" rtlCol="0" anchor="t"/>
          <a:lstStyle/>
          <a:p>
            <a:r>
              <a:rPr lang="en-US" sz="1750" b="1" dirty="0">
                <a:solidFill>
                  <a:srgbClr val="272525"/>
                </a:solidFill>
                <a:latin typeface="Montserrat" pitchFamily="34" charset="0"/>
                <a:ea typeface="Montserrat" pitchFamily="34" charset="-122"/>
                <a:cs typeface="Montserrat" pitchFamily="34" charset="-120"/>
              </a:rPr>
              <a:t>Education Level: </a:t>
            </a:r>
            <a:r>
              <a:rPr lang="en-US" sz="1750" dirty="0">
                <a:solidFill>
                  <a:srgbClr val="272525"/>
                </a:solidFill>
                <a:latin typeface="Montserrat" pitchFamily="34" charset="0"/>
                <a:ea typeface="Montserrat" pitchFamily="34" charset="-122"/>
                <a:cs typeface="Montserrat" pitchFamily="34" charset="-120"/>
              </a:rPr>
              <a:t>Individuals with secondary education exhibited a higher prevalence of loans </a:t>
            </a:r>
          </a:p>
          <a:p>
            <a:r>
              <a:rPr lang="en-US" sz="1750" dirty="0">
                <a:solidFill>
                  <a:srgbClr val="272525"/>
                </a:solidFill>
                <a:latin typeface="Montserrat" pitchFamily="34" charset="0"/>
                <a:ea typeface="Montserrat" pitchFamily="34" charset="-122"/>
                <a:cs typeface="Montserrat" pitchFamily="34" charset="-120"/>
              </a:rPr>
              <a:t> compared to other education levels. However, further investigation is needed to understand the  </a:t>
            </a:r>
          </a:p>
          <a:p>
            <a:r>
              <a:rPr lang="en-US" sz="1750" dirty="0">
                <a:solidFill>
                  <a:srgbClr val="272525"/>
                </a:solidFill>
                <a:latin typeface="Montserrat" pitchFamily="34" charset="0"/>
                <a:ea typeface="Montserrat" pitchFamily="34" charset="-122"/>
                <a:cs typeface="Montserrat" pitchFamily="34" charset="-120"/>
              </a:rPr>
              <a:t> relationship between education and loan repayment behavior..</a:t>
            </a:r>
          </a:p>
        </p:txBody>
      </p:sp>
      <p:sp>
        <p:nvSpPr>
          <p:cNvPr id="7" name="Diamond 6"/>
          <p:cNvSpPr/>
          <p:nvPr/>
        </p:nvSpPr>
        <p:spPr>
          <a:xfrm>
            <a:off x="1751297" y="1534337"/>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6</a:t>
            </a:r>
          </a:p>
        </p:txBody>
      </p:sp>
      <p:sp>
        <p:nvSpPr>
          <p:cNvPr id="12" name="Diamond 11"/>
          <p:cNvSpPr/>
          <p:nvPr/>
        </p:nvSpPr>
        <p:spPr>
          <a:xfrm>
            <a:off x="12868218" y="2820697"/>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7</a:t>
            </a:r>
          </a:p>
        </p:txBody>
      </p:sp>
      <p:sp>
        <p:nvSpPr>
          <p:cNvPr id="13" name="Diamond 12"/>
          <p:cNvSpPr/>
          <p:nvPr/>
        </p:nvSpPr>
        <p:spPr>
          <a:xfrm>
            <a:off x="12868218" y="5424413"/>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9</a:t>
            </a:r>
          </a:p>
        </p:txBody>
      </p:sp>
      <p:sp>
        <p:nvSpPr>
          <p:cNvPr id="14" name="Diamond 13"/>
          <p:cNvSpPr/>
          <p:nvPr/>
        </p:nvSpPr>
        <p:spPr>
          <a:xfrm>
            <a:off x="1811670" y="4122555"/>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8</a:t>
            </a:r>
          </a:p>
        </p:txBody>
      </p:sp>
      <p:cxnSp>
        <p:nvCxnSpPr>
          <p:cNvPr id="16" name="Straight Connector 15"/>
          <p:cNvCxnSpPr>
            <a:endCxn id="12" idx="0"/>
          </p:cNvCxnSpPr>
          <p:nvPr/>
        </p:nvCxnSpPr>
        <p:spPr>
          <a:xfrm>
            <a:off x="2464218" y="2820697"/>
            <a:ext cx="1107042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 2"/>
          <p:cNvSpPr/>
          <p:nvPr/>
        </p:nvSpPr>
        <p:spPr>
          <a:xfrm>
            <a:off x="3281414" y="3074649"/>
            <a:ext cx="11457877" cy="1035126"/>
          </a:xfrm>
          <a:prstGeom prst="rect">
            <a:avLst/>
          </a:prstGeom>
        </p:spPr>
        <p:txBody>
          <a:bodyPr wrap="none" rtlCol="0" anchor="t"/>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Number of Children: </a:t>
            </a:r>
            <a:r>
              <a:rPr lang="en-US" sz="1750" dirty="0">
                <a:solidFill>
                  <a:srgbClr val="272525"/>
                </a:solidFill>
                <a:latin typeface="Montserrat" pitchFamily="34" charset="0"/>
                <a:ea typeface="Montserrat" pitchFamily="34" charset="-122"/>
                <a:cs typeface="Montserrat" pitchFamily="34" charset="-120"/>
              </a:rPr>
              <a:t>Borrowers with fewer children tended to have a higher loan uptake and </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default rate compared to those with more children. </a:t>
            </a:r>
            <a:br>
              <a:rPr lang="en-US" sz="1750" dirty="0">
                <a:solidFill>
                  <a:srgbClr val="272525"/>
                </a:solidFill>
                <a:latin typeface="Montserrat" pitchFamily="34" charset="0"/>
                <a:ea typeface="Montserrat" pitchFamily="34" charset="-122"/>
                <a:cs typeface="Montserrat" pitchFamily="34" charset="-120"/>
              </a:rPr>
            </a:b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cxnSp>
        <p:nvCxnSpPr>
          <p:cNvPr id="19" name="Straight Connector 18"/>
          <p:cNvCxnSpPr>
            <a:stCxn id="12" idx="2"/>
          </p:cNvCxnSpPr>
          <p:nvPr/>
        </p:nvCxnSpPr>
        <p:spPr>
          <a:xfrm flipH="1">
            <a:off x="2464218" y="4122555"/>
            <a:ext cx="1107042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4" idx="2"/>
          </p:cNvCxnSpPr>
          <p:nvPr/>
        </p:nvCxnSpPr>
        <p:spPr>
          <a:xfrm>
            <a:off x="2478097" y="5424413"/>
            <a:ext cx="1100842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3" idx="2"/>
          </p:cNvCxnSpPr>
          <p:nvPr/>
        </p:nvCxnSpPr>
        <p:spPr>
          <a:xfrm flipH="1">
            <a:off x="2526224" y="6726271"/>
            <a:ext cx="1100842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Diamond 24"/>
          <p:cNvSpPr/>
          <p:nvPr/>
        </p:nvSpPr>
        <p:spPr>
          <a:xfrm>
            <a:off x="1841579" y="6726271"/>
            <a:ext cx="1332854" cy="1301858"/>
          </a:xfrm>
          <a:prstGeom prst="diamond">
            <a:avLst/>
          </a:prstGeom>
          <a:solidFill>
            <a:schemeClr val="accent5">
              <a:lumMod val="40000"/>
              <a:lumOff val="60000"/>
            </a:schemeClr>
          </a:solidFill>
          <a:ln>
            <a:solidFill>
              <a:schemeClr val="tx1"/>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rPr>
              <a:t>10</a:t>
            </a:r>
          </a:p>
        </p:txBody>
      </p:sp>
      <p:cxnSp>
        <p:nvCxnSpPr>
          <p:cNvPr id="26" name="Straight Connector 25"/>
          <p:cNvCxnSpPr/>
          <p:nvPr/>
        </p:nvCxnSpPr>
        <p:spPr>
          <a:xfrm flipH="1">
            <a:off x="2601134" y="8028129"/>
            <a:ext cx="1100842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 2"/>
          <p:cNvSpPr/>
          <p:nvPr/>
        </p:nvSpPr>
        <p:spPr>
          <a:xfrm>
            <a:off x="2901719" y="6741769"/>
            <a:ext cx="11457877" cy="1035126"/>
          </a:xfrm>
          <a:prstGeom prst="rect">
            <a:avLst/>
          </a:prstGeom>
        </p:spPr>
        <p:txBody>
          <a:bodyPr wrap="none" rtlCol="0" anchor="t"/>
          <a:lstStyle/>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a:t>
            </a:r>
            <a:r>
              <a:rPr lang="en-US" sz="1750" b="1" dirty="0">
                <a:solidFill>
                  <a:srgbClr val="272525"/>
                </a:solidFill>
                <a:latin typeface="Montserrat" pitchFamily="34" charset="0"/>
                <a:ea typeface="Montserrat" pitchFamily="34" charset="-122"/>
                <a:cs typeface="Montserrat" pitchFamily="34" charset="-120"/>
              </a:rPr>
              <a:t>Gender Disparity:</a:t>
            </a:r>
            <a:r>
              <a:rPr lang="en-US" sz="1600" dirty="0"/>
              <a:t> </a:t>
            </a:r>
            <a:r>
              <a:rPr lang="en-US" sz="1750" dirty="0">
                <a:solidFill>
                  <a:srgbClr val="272525"/>
                </a:solidFill>
                <a:latin typeface="Montserrat" pitchFamily="34" charset="0"/>
                <a:ea typeface="Montserrat" pitchFamily="34" charset="-122"/>
                <a:cs typeface="Montserrat" pitchFamily="34" charset="-120"/>
              </a:rPr>
              <a:t>Female borrowers were observed to have a higher incidence of loans and</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defaults compared to males.</a:t>
            </a:r>
          </a:p>
          <a:p>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sp>
        <p:nvSpPr>
          <p:cNvPr id="30" name="Text 2"/>
          <p:cNvSpPr/>
          <p:nvPr/>
        </p:nvSpPr>
        <p:spPr>
          <a:xfrm>
            <a:off x="3281414" y="4200045"/>
            <a:ext cx="11457877" cy="1035126"/>
          </a:xfrm>
          <a:prstGeom prst="rect">
            <a:avLst/>
          </a:prstGeom>
        </p:spPr>
        <p:txBody>
          <a:bodyPr wrap="none" rtlCol="0" anchor="t"/>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Geographical Influence: </a:t>
            </a:r>
            <a:r>
              <a:rPr lang="en-US" sz="1750" dirty="0">
                <a:solidFill>
                  <a:srgbClr val="272525"/>
                </a:solidFill>
                <a:latin typeface="Montserrat" pitchFamily="34" charset="0"/>
                <a:ea typeface="Montserrat" pitchFamily="34" charset="-122"/>
                <a:cs typeface="Montserrat" pitchFamily="34" charset="-120"/>
              </a:rPr>
              <a:t>Certain regions, particularly those classified as "Region 2," exhibited a higher </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prevalence of loans and defaults.</a:t>
            </a:r>
            <a:br>
              <a:rPr lang="en-US" sz="1750" dirty="0">
                <a:solidFill>
                  <a:srgbClr val="272525"/>
                </a:solidFill>
                <a:latin typeface="Montserrat" pitchFamily="34" charset="0"/>
                <a:ea typeface="Montserrat" pitchFamily="34" charset="-122"/>
                <a:cs typeface="Montserrat" pitchFamily="34" charset="-120"/>
              </a:rPr>
            </a:br>
            <a:endParaRPr lang="en-US" sz="1750" dirty="0">
              <a:solidFill>
                <a:srgbClr val="272525"/>
              </a:solidFill>
              <a:latin typeface="Montserrat" pitchFamily="34" charset="0"/>
              <a:ea typeface="Montserrat" pitchFamily="34" charset="-122"/>
              <a:cs typeface="Montserrat" pitchFamily="34" charset="-120"/>
            </a:endParaRPr>
          </a:p>
        </p:txBody>
      </p:sp>
      <p:sp>
        <p:nvSpPr>
          <p:cNvPr id="31" name="TextBox 30"/>
          <p:cNvSpPr txBox="1"/>
          <p:nvPr/>
        </p:nvSpPr>
        <p:spPr>
          <a:xfrm>
            <a:off x="3144524" y="1534337"/>
            <a:ext cx="11212685" cy="1169551"/>
          </a:xfrm>
          <a:prstGeom prst="rect">
            <a:avLst/>
          </a:prstGeom>
          <a:noFill/>
        </p:spPr>
        <p:txBody>
          <a:bodyPr wrap="none" rtlCol="0">
            <a:spAutoFit/>
          </a:bodyPr>
          <a:lstStyle/>
          <a:p>
            <a:pPr marL="342900" indent="-342900">
              <a:lnSpc>
                <a:spcPts val="2799"/>
              </a:lnSpc>
              <a:buSzPct val="100000"/>
            </a:pPr>
            <a:r>
              <a:rPr lang="en-US" sz="1750" b="1" dirty="0">
                <a:solidFill>
                  <a:srgbClr val="272525"/>
                </a:solidFill>
                <a:latin typeface="Montserrat" pitchFamily="34" charset="0"/>
                <a:ea typeface="Montserrat" pitchFamily="34" charset="-122"/>
                <a:cs typeface="Montserrat" pitchFamily="34" charset="-120"/>
              </a:rPr>
              <a:t>Income Type: </a:t>
            </a:r>
            <a:r>
              <a:rPr lang="en-US" sz="1750" dirty="0">
                <a:solidFill>
                  <a:srgbClr val="272525"/>
                </a:solidFill>
                <a:latin typeface="Montserrat" pitchFamily="34" charset="0"/>
                <a:ea typeface="Montserrat" pitchFamily="34" charset="-122"/>
                <a:cs typeface="Montserrat" pitchFamily="34" charset="-120"/>
              </a:rPr>
              <a:t>Individuals with certain income types, such as business owners and students, exhibited a higher</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propensity for taking out loans but displayed varied repayment behaviors. On the other hand, pensioners</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and unemployed individuals were more likely to default on loans.</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3914485" y="709017"/>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LIMITATIONS</a:t>
            </a:r>
            <a:endParaRPr lang="en-US" sz="4374" dirty="0"/>
          </a:p>
        </p:txBody>
      </p:sp>
      <p:pic>
        <p:nvPicPr>
          <p:cNvPr id="8" name="Image 0" descr="preencoded.png"/>
          <p:cNvPicPr>
            <a:picLocks noChangeAspect="1"/>
          </p:cNvPicPr>
          <p:nvPr/>
        </p:nvPicPr>
        <p:blipFill>
          <a:blip r:embed="rId4"/>
          <a:stretch>
            <a:fillRect/>
          </a:stretch>
        </p:blipFill>
        <p:spPr>
          <a:xfrm>
            <a:off x="0" y="0"/>
            <a:ext cx="3657600" cy="8229600"/>
          </a:xfrm>
          <a:prstGeom prst="rect">
            <a:avLst/>
          </a:prstGeom>
        </p:spPr>
      </p:pic>
      <p:sp>
        <p:nvSpPr>
          <p:cNvPr id="6" name="Text 2"/>
          <p:cNvSpPr/>
          <p:nvPr/>
        </p:nvSpPr>
        <p:spPr>
          <a:xfrm>
            <a:off x="4193455" y="2086111"/>
            <a:ext cx="10754558" cy="355402"/>
          </a:xfrm>
          <a:prstGeom prst="rect">
            <a:avLst/>
          </a:prstGeom>
          <a:noFill/>
          <a:ln/>
        </p:spPr>
        <p:txBody>
          <a:bodyPr wrap="none" rtlCol="0" anchor="t"/>
          <a:lstStyle/>
          <a:p>
            <a:pPr marL="342900" indent="-342900">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Data  Quality:</a:t>
            </a:r>
            <a:r>
              <a:rPr lang="en-US" sz="1600" dirty="0"/>
              <a:t> </a:t>
            </a:r>
            <a:r>
              <a:rPr lang="en-US" sz="1750" dirty="0">
                <a:solidFill>
                  <a:srgbClr val="272525"/>
                </a:solidFill>
                <a:latin typeface="Montserrat" pitchFamily="34" charset="0"/>
                <a:ea typeface="Montserrat" pitchFamily="34" charset="-122"/>
                <a:cs typeface="Montserrat" pitchFamily="34" charset="-120"/>
              </a:rPr>
              <a:t>The dataset's accuracy and completeness may be compromised by errors,</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inconsistencies, or missing values, impacting the reliability of the analysis</a:t>
            </a:r>
            <a:r>
              <a:rPr lang="en-US" sz="1600" dirty="0"/>
              <a:t>. </a:t>
            </a:r>
            <a:endParaRPr lang="en-US" sz="1750" dirty="0"/>
          </a:p>
        </p:txBody>
      </p:sp>
      <p:sp>
        <p:nvSpPr>
          <p:cNvPr id="7" name="Text 2"/>
          <p:cNvSpPr/>
          <p:nvPr/>
        </p:nvSpPr>
        <p:spPr>
          <a:xfrm>
            <a:off x="4239949" y="3271201"/>
            <a:ext cx="10754558" cy="355402"/>
          </a:xfrm>
          <a:prstGeom prst="rect">
            <a:avLst/>
          </a:prstGeom>
          <a:noFill/>
          <a:ln/>
        </p:spPr>
        <p:txBody>
          <a:bodyPr wrap="none" rtlCol="0" anchor="t"/>
          <a:lstStyle/>
          <a:p>
            <a:pPr marL="342900" indent="-342900">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Temporal Factors :</a:t>
            </a:r>
            <a:r>
              <a:rPr lang="en-US" sz="1600" dirty="0"/>
              <a:t> </a:t>
            </a:r>
            <a:r>
              <a:rPr lang="en-US" sz="1750" dirty="0">
                <a:solidFill>
                  <a:srgbClr val="272525"/>
                </a:solidFill>
                <a:latin typeface="Montserrat" pitchFamily="34" charset="0"/>
                <a:ea typeface="Montserrat" pitchFamily="34" charset="-122"/>
                <a:cs typeface="Montserrat" pitchFamily="34" charset="-120"/>
              </a:rPr>
              <a:t>The dataset may be limited to a specific time period, and economic </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or regulatory changes over time may affect loan default patterns differently, </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necessitating cautious interpretation of results.</a:t>
            </a:r>
          </a:p>
        </p:txBody>
      </p:sp>
      <p:sp>
        <p:nvSpPr>
          <p:cNvPr id="9" name="Text 2"/>
          <p:cNvSpPr/>
          <p:nvPr/>
        </p:nvSpPr>
        <p:spPr>
          <a:xfrm>
            <a:off x="4239949" y="4511066"/>
            <a:ext cx="10754558" cy="355402"/>
          </a:xfrm>
          <a:prstGeom prst="rect">
            <a:avLst/>
          </a:prstGeom>
          <a:noFill/>
          <a:ln/>
        </p:spPr>
        <p:txBody>
          <a:bodyPr wrap="none" rtlCol="0" anchor="t"/>
          <a:lstStyle/>
          <a:p>
            <a:pPr marL="342900" indent="-342900">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Lack of Contextual Information: </a:t>
            </a:r>
            <a:r>
              <a:rPr lang="en-US" sz="1750" dirty="0">
                <a:solidFill>
                  <a:srgbClr val="272525"/>
                </a:solidFill>
                <a:latin typeface="Montserrat" pitchFamily="34" charset="0"/>
                <a:ea typeface="Montserrat" pitchFamily="34" charset="-122"/>
                <a:cs typeface="Montserrat" pitchFamily="34" charset="-120"/>
              </a:rPr>
              <a:t>The dataset may lack contextual information about the reasons</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behind loan defaults, such as unexpected life events, economic</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downturns, or changes in personal circumstances. </a:t>
            </a:r>
          </a:p>
        </p:txBody>
      </p:sp>
      <p:sp>
        <p:nvSpPr>
          <p:cNvPr id="10" name="Text 2"/>
          <p:cNvSpPr/>
          <p:nvPr/>
        </p:nvSpPr>
        <p:spPr>
          <a:xfrm>
            <a:off x="4267409" y="5676429"/>
            <a:ext cx="10754558" cy="355402"/>
          </a:xfrm>
          <a:prstGeom prst="rect">
            <a:avLst/>
          </a:prstGeom>
          <a:noFill/>
          <a:ln/>
        </p:spPr>
        <p:txBody>
          <a:bodyPr wrap="none" rtlCol="0" anchor="t"/>
          <a:lstStyle/>
          <a:p>
            <a:pPr marL="342900" indent="-342900">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Model Complexity:  </a:t>
            </a:r>
            <a:r>
              <a:rPr lang="en-US" sz="1750" dirty="0">
                <a:solidFill>
                  <a:srgbClr val="272525"/>
                </a:solidFill>
                <a:latin typeface="Montserrat" pitchFamily="34" charset="0"/>
                <a:ea typeface="Montserrat" pitchFamily="34" charset="-122"/>
                <a:cs typeface="Montserrat" pitchFamily="34" charset="-120"/>
              </a:rPr>
              <a:t>Developing predictive models based solely on this dataset may oversimplify</a:t>
            </a:r>
          </a:p>
          <a:p>
            <a:pPr marL="342900" indent="-342900">
              <a:lnSpc>
                <a:spcPts val="2799"/>
              </a:lnSpc>
              <a:buSzPct val="100000"/>
            </a:pPr>
            <a:r>
              <a:rPr lang="en-US" sz="1750" dirty="0">
                <a:solidFill>
                  <a:srgbClr val="272525"/>
                </a:solidFill>
                <a:latin typeface="Montserrat" pitchFamily="34" charset="0"/>
                <a:ea typeface="Montserrat" pitchFamily="34" charset="-122"/>
                <a:cs typeface="Montserrat" pitchFamily="34" charset="-120"/>
              </a:rPr>
              <a:t>                                              the multifaceted nature of loan default risk, requiring validation with additional data sources and thorough model evaluation.. </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4286418" y="3397179"/>
            <a:ext cx="836140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THANK YOU. . .</a:t>
            </a:r>
            <a:endParaRPr lang="en-US" sz="437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880529"/>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10972800" y="0"/>
            <a:ext cx="3657600" cy="8880528"/>
          </a:xfrm>
          <a:prstGeom prst="rect">
            <a:avLst/>
          </a:prstGeom>
        </p:spPr>
      </p:pic>
      <p:sp>
        <p:nvSpPr>
          <p:cNvPr id="5" name="Text 1"/>
          <p:cNvSpPr/>
          <p:nvPr/>
        </p:nvSpPr>
        <p:spPr>
          <a:xfrm>
            <a:off x="833199" y="1784072"/>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BUSINESS OBJECTIVES</a:t>
            </a:r>
            <a:endParaRPr lang="en-US" sz="4374" dirty="0"/>
          </a:p>
        </p:txBody>
      </p:sp>
      <p:sp>
        <p:nvSpPr>
          <p:cNvPr id="6" name="Shape 2"/>
          <p:cNvSpPr/>
          <p:nvPr/>
        </p:nvSpPr>
        <p:spPr>
          <a:xfrm>
            <a:off x="833199" y="2827198"/>
            <a:ext cx="4542115" cy="1635562"/>
          </a:xfrm>
          <a:prstGeom prst="roundRect">
            <a:avLst>
              <a:gd name="adj" fmla="val 8151"/>
            </a:avLst>
          </a:prstGeom>
          <a:solidFill>
            <a:schemeClr val="accent1">
              <a:lumMod val="40000"/>
              <a:lumOff val="60000"/>
            </a:schemeClr>
          </a:solidFill>
          <a:ln w="38100">
            <a:solidFill>
              <a:schemeClr val="accent1">
                <a:lumMod val="75000"/>
              </a:schemeClr>
            </a:solidFill>
          </a:ln>
          <a:scene3d>
            <a:camera prst="orthographicFront"/>
            <a:lightRig rig="threePt" dir="t"/>
          </a:scene3d>
          <a:sp3d>
            <a:bevelT prst="relaxedInset"/>
          </a:sp3d>
        </p:spPr>
      </p:sp>
      <p:sp>
        <p:nvSpPr>
          <p:cNvPr id="9" name="Shape 5"/>
          <p:cNvSpPr/>
          <p:nvPr/>
        </p:nvSpPr>
        <p:spPr>
          <a:xfrm>
            <a:off x="5597485" y="2858194"/>
            <a:ext cx="4542115" cy="1635562"/>
          </a:xfrm>
          <a:prstGeom prst="roundRect">
            <a:avLst>
              <a:gd name="adj" fmla="val 8151"/>
            </a:avLst>
          </a:prstGeom>
          <a:solidFill>
            <a:schemeClr val="accent1">
              <a:lumMod val="40000"/>
              <a:lumOff val="60000"/>
            </a:schemeClr>
          </a:solidFill>
          <a:ln w="38100">
            <a:solidFill>
              <a:schemeClr val="accent1">
                <a:lumMod val="75000"/>
              </a:schemeClr>
            </a:solidFill>
          </a:ln>
          <a:scene3d>
            <a:camera prst="orthographicFront"/>
            <a:lightRig rig="threePt" dir="t"/>
          </a:scene3d>
          <a:sp3d>
            <a:bevelT prst="relaxedInset"/>
          </a:sp3d>
        </p:spPr>
      </p:sp>
      <p:sp>
        <p:nvSpPr>
          <p:cNvPr id="10" name="Text 6"/>
          <p:cNvSpPr/>
          <p:nvPr/>
        </p:nvSpPr>
        <p:spPr>
          <a:xfrm>
            <a:off x="5819656" y="3173353"/>
            <a:ext cx="2777490"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Risk Management</a:t>
            </a:r>
            <a:endParaRPr lang="en-US" sz="2187" dirty="0"/>
          </a:p>
        </p:txBody>
      </p:sp>
      <p:sp>
        <p:nvSpPr>
          <p:cNvPr id="11" name="Text 7"/>
          <p:cNvSpPr/>
          <p:nvPr/>
        </p:nvSpPr>
        <p:spPr>
          <a:xfrm>
            <a:off x="5819656" y="3622774"/>
            <a:ext cx="4097774"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Minimizing loan default rates.</a:t>
            </a:r>
            <a:endParaRPr lang="en-US" sz="1750" dirty="0"/>
          </a:p>
        </p:txBody>
      </p:sp>
      <p:sp>
        <p:nvSpPr>
          <p:cNvPr id="17" name="Shape 5"/>
          <p:cNvSpPr/>
          <p:nvPr/>
        </p:nvSpPr>
        <p:spPr>
          <a:xfrm>
            <a:off x="833199" y="4749463"/>
            <a:ext cx="4542115" cy="1635562"/>
          </a:xfrm>
          <a:prstGeom prst="roundRect">
            <a:avLst>
              <a:gd name="adj" fmla="val 8151"/>
            </a:avLst>
          </a:prstGeom>
          <a:solidFill>
            <a:schemeClr val="accent1">
              <a:lumMod val="40000"/>
              <a:lumOff val="60000"/>
            </a:schemeClr>
          </a:solidFill>
          <a:ln w="28575">
            <a:solidFill>
              <a:schemeClr val="accent1">
                <a:lumMod val="75000"/>
              </a:schemeClr>
            </a:solidFill>
          </a:ln>
          <a:scene3d>
            <a:camera prst="orthographicFront"/>
            <a:lightRig rig="threePt" dir="t"/>
          </a:scene3d>
          <a:sp3d>
            <a:bevelT prst="relaxedInset"/>
          </a:sp3d>
        </p:spPr>
      </p:sp>
      <p:sp>
        <p:nvSpPr>
          <p:cNvPr id="14" name="Text 10"/>
          <p:cNvSpPr/>
          <p:nvPr/>
        </p:nvSpPr>
        <p:spPr>
          <a:xfrm>
            <a:off x="1101864" y="5486219"/>
            <a:ext cx="4495621" cy="759323"/>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Streamlining internal loan approval </a:t>
            </a:r>
          </a:p>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procedures.</a:t>
            </a:r>
            <a:endParaRPr lang="en-US" sz="1750" dirty="0"/>
          </a:p>
        </p:txBody>
      </p:sp>
      <p:sp>
        <p:nvSpPr>
          <p:cNvPr id="18" name="Shape 5"/>
          <p:cNvSpPr/>
          <p:nvPr/>
        </p:nvSpPr>
        <p:spPr>
          <a:xfrm>
            <a:off x="5605205" y="4749463"/>
            <a:ext cx="4542115" cy="1635562"/>
          </a:xfrm>
          <a:prstGeom prst="roundRect">
            <a:avLst>
              <a:gd name="adj" fmla="val 8151"/>
            </a:avLst>
          </a:prstGeom>
          <a:solidFill>
            <a:schemeClr val="accent1">
              <a:lumMod val="40000"/>
              <a:lumOff val="60000"/>
            </a:schemeClr>
          </a:solidFill>
          <a:ln w="38100">
            <a:solidFill>
              <a:schemeClr val="accent1">
                <a:lumMod val="75000"/>
              </a:schemeClr>
            </a:solidFill>
          </a:ln>
          <a:scene3d>
            <a:camera prst="orthographicFront"/>
            <a:lightRig rig="threePt" dir="t"/>
          </a:scene3d>
          <a:sp3d>
            <a:bevelT prst="relaxedInset"/>
          </a:sp3d>
        </p:spPr>
      </p:sp>
      <p:sp>
        <p:nvSpPr>
          <p:cNvPr id="19" name="Text 6"/>
          <p:cNvSpPr/>
          <p:nvPr/>
        </p:nvSpPr>
        <p:spPr>
          <a:xfrm>
            <a:off x="5925562" y="5030732"/>
            <a:ext cx="2777490"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Unearth Predictive Indicators</a:t>
            </a:r>
            <a:endParaRPr lang="en-US" sz="2187" dirty="0"/>
          </a:p>
        </p:txBody>
      </p:sp>
      <p:sp>
        <p:nvSpPr>
          <p:cNvPr id="21" name="Shape 5"/>
          <p:cNvSpPr/>
          <p:nvPr/>
        </p:nvSpPr>
        <p:spPr>
          <a:xfrm>
            <a:off x="846098" y="6582965"/>
            <a:ext cx="9321918" cy="1367666"/>
          </a:xfrm>
          <a:prstGeom prst="roundRect">
            <a:avLst>
              <a:gd name="adj" fmla="val 8151"/>
            </a:avLst>
          </a:prstGeom>
          <a:solidFill>
            <a:schemeClr val="accent1">
              <a:lumMod val="40000"/>
              <a:lumOff val="60000"/>
            </a:schemeClr>
          </a:solidFill>
          <a:ln w="38100">
            <a:solidFill>
              <a:schemeClr val="accent1">
                <a:lumMod val="75000"/>
              </a:schemeClr>
            </a:solidFill>
          </a:ln>
          <a:scene3d>
            <a:camera prst="orthographicFront"/>
            <a:lightRig rig="threePt" dir="t"/>
          </a:scene3d>
          <a:sp3d>
            <a:bevelT prst="relaxedInset"/>
          </a:sp3d>
        </p:spPr>
      </p:sp>
      <p:sp>
        <p:nvSpPr>
          <p:cNvPr id="23" name="Text 7"/>
          <p:cNvSpPr/>
          <p:nvPr/>
        </p:nvSpPr>
        <p:spPr>
          <a:xfrm>
            <a:off x="5910064" y="5486219"/>
            <a:ext cx="4097774" cy="355402"/>
          </a:xfrm>
          <a:prstGeom prst="rect">
            <a:avLst/>
          </a:prstGeom>
          <a:noFill/>
          <a:ln/>
        </p:spPr>
        <p:txBody>
          <a:bodyPr wrap="none" rtlCol="0" anchor="t"/>
          <a:lstStyle/>
          <a:p>
            <a:pPr>
              <a:lnSpc>
                <a:spcPts val="2799"/>
              </a:lnSpc>
            </a:pPr>
            <a:r>
              <a:rPr lang="en-US" sz="1750" dirty="0">
                <a:solidFill>
                  <a:srgbClr val="272525"/>
                </a:solidFill>
                <a:latin typeface="Montserrat" pitchFamily="34" charset="0"/>
                <a:ea typeface="Montserrat" pitchFamily="34" charset="-122"/>
                <a:cs typeface="Montserrat" pitchFamily="34" charset="-120"/>
              </a:rPr>
              <a:t>Discover patterns indicating potential </a:t>
            </a:r>
          </a:p>
          <a:p>
            <a:pPr>
              <a:lnSpc>
                <a:spcPts val="2799"/>
              </a:lnSpc>
            </a:pPr>
            <a:r>
              <a:rPr lang="en-US" sz="1750" dirty="0">
                <a:solidFill>
                  <a:srgbClr val="272525"/>
                </a:solidFill>
                <a:latin typeface="Montserrat" pitchFamily="34" charset="0"/>
                <a:ea typeface="Montserrat" pitchFamily="34" charset="-122"/>
                <a:cs typeface="Montserrat" pitchFamily="34" charset="-120"/>
              </a:rPr>
              <a:t>payment difficulties for loan applicants</a:t>
            </a:r>
          </a:p>
        </p:txBody>
      </p:sp>
      <p:sp>
        <p:nvSpPr>
          <p:cNvPr id="13" name="Text 9"/>
          <p:cNvSpPr/>
          <p:nvPr/>
        </p:nvSpPr>
        <p:spPr>
          <a:xfrm>
            <a:off x="1101864" y="5046230"/>
            <a:ext cx="2777490"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Operational Efficiency</a:t>
            </a:r>
            <a:endParaRPr lang="en-US" sz="2187" dirty="0"/>
          </a:p>
        </p:txBody>
      </p:sp>
      <p:sp>
        <p:nvSpPr>
          <p:cNvPr id="7" name="Text 3"/>
          <p:cNvSpPr/>
          <p:nvPr/>
        </p:nvSpPr>
        <p:spPr>
          <a:xfrm>
            <a:off x="1055370" y="3126859"/>
            <a:ext cx="2777490"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Customer Satisfaction</a:t>
            </a:r>
            <a:endParaRPr lang="en-US" sz="2187" dirty="0"/>
          </a:p>
        </p:txBody>
      </p:sp>
      <p:sp>
        <p:nvSpPr>
          <p:cNvPr id="8" name="Text 4"/>
          <p:cNvSpPr/>
          <p:nvPr/>
        </p:nvSpPr>
        <p:spPr>
          <a:xfrm>
            <a:off x="1055370" y="3591778"/>
            <a:ext cx="4097774"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Ensuring seamless and efficient loan processes.</a:t>
            </a:r>
            <a:endParaRPr lang="en-US" sz="1750" dirty="0"/>
          </a:p>
        </p:txBody>
      </p:sp>
      <p:sp>
        <p:nvSpPr>
          <p:cNvPr id="22" name="Text 6"/>
          <p:cNvSpPr/>
          <p:nvPr/>
        </p:nvSpPr>
        <p:spPr>
          <a:xfrm>
            <a:off x="1101864" y="6890524"/>
            <a:ext cx="2777490"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Enhance Profitability</a:t>
            </a:r>
            <a:endParaRPr lang="en-US" sz="2187" dirty="0"/>
          </a:p>
        </p:txBody>
      </p:sp>
      <p:sp>
        <p:nvSpPr>
          <p:cNvPr id="20" name="Text 7"/>
          <p:cNvSpPr/>
          <p:nvPr/>
        </p:nvSpPr>
        <p:spPr>
          <a:xfrm>
            <a:off x="1101864" y="7316033"/>
            <a:ext cx="4097774" cy="355402"/>
          </a:xfrm>
          <a:prstGeom prst="rect">
            <a:avLst/>
          </a:prstGeom>
          <a:noFill/>
          <a:ln/>
        </p:spPr>
        <p:txBody>
          <a:bodyPr wrap="none" rtlCol="0" anchor="t"/>
          <a:lstStyle/>
          <a:p>
            <a:pPr>
              <a:lnSpc>
                <a:spcPts val="2799"/>
              </a:lnSpc>
            </a:pPr>
            <a:r>
              <a:rPr lang="en-US" sz="1750" dirty="0">
                <a:solidFill>
                  <a:srgbClr val="272525"/>
                </a:solidFill>
                <a:latin typeface="Montserrat" pitchFamily="34" charset="0"/>
                <a:ea typeface="Montserrat" pitchFamily="34" charset="-122"/>
                <a:cs typeface="Montserrat" pitchFamily="34" charset="-120"/>
              </a:rPr>
              <a:t>Improve profitability by reducing the incidence of default and associated financial losses.</a:t>
            </a:r>
          </a:p>
          <a:p>
            <a:pPr marL="0" indent="0">
              <a:lnSpc>
                <a:spcPts val="2799"/>
              </a:lnSpc>
              <a:buNone/>
            </a:pPr>
            <a:endParaRPr lang="en-US" sz="1750" dirty="0">
              <a:solidFill>
                <a:srgbClr val="272525"/>
              </a:solidFill>
              <a:latin typeface="Montserrat" pitchFamily="34" charset="0"/>
              <a:ea typeface="Montserrat" pitchFamily="34" charset="-122"/>
              <a:cs typeface="Montserrat" pitchFamily="34" charset="-12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5498" y="30837"/>
            <a:ext cx="14630400" cy="8229600"/>
          </a:xfrm>
          <a:prstGeom prst="rect">
            <a:avLst/>
          </a:prstGeom>
          <a:solidFill>
            <a:srgbClr val="EEEFF5"/>
          </a:solidFill>
          <a:ln/>
        </p:spPr>
      </p:sp>
      <p:sp>
        <p:nvSpPr>
          <p:cNvPr id="5" name="Text 1"/>
          <p:cNvSpPr/>
          <p:nvPr/>
        </p:nvSpPr>
        <p:spPr>
          <a:xfrm>
            <a:off x="6179632" y="3798450"/>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TASKS</a:t>
            </a:r>
            <a:endParaRPr lang="en-US" sz="4374" dirty="0"/>
          </a:p>
        </p:txBody>
      </p:sp>
      <p:sp>
        <p:nvSpPr>
          <p:cNvPr id="6" name="Text 2"/>
          <p:cNvSpPr/>
          <p:nvPr/>
        </p:nvSpPr>
        <p:spPr>
          <a:xfrm>
            <a:off x="571774" y="4654930"/>
            <a:ext cx="3008334" cy="2195321"/>
          </a:xfrm>
          <a:prstGeom prst="rect">
            <a:avLst/>
          </a:prstGeom>
          <a:noFill/>
          <a:ln>
            <a:solidFill>
              <a:schemeClr val="tx1"/>
            </a:solidFill>
          </a:ln>
        </p:spPr>
        <p:txBody>
          <a:bodyPr wrap="none" rtlCol="0" anchor="t"/>
          <a:lstStyle/>
          <a:p>
            <a:pPr marL="342900" indent="-342900" algn="ctr">
              <a:lnSpc>
                <a:spcPts val="2799"/>
              </a:lnSpc>
              <a:buSzPct val="100000"/>
            </a:pPr>
            <a:endParaRPr lang="en-US" sz="1750" dirty="0">
              <a:solidFill>
                <a:srgbClr val="272525"/>
              </a:solidFill>
              <a:latin typeface="Montserrat" pitchFamily="34" charset="0"/>
              <a:ea typeface="Montserrat" pitchFamily="34" charset="-122"/>
              <a:cs typeface="Montserrat" pitchFamily="34" charset="-120"/>
            </a:endParaRPr>
          </a:p>
        </p:txBody>
      </p:sp>
      <p:pic>
        <p:nvPicPr>
          <p:cNvPr id="11" name="Picture 10" descr="10929-data analytics powerpoint-Data Analytics.png"/>
          <p:cNvPicPr>
            <a:picLocks noChangeAspect="1"/>
          </p:cNvPicPr>
          <p:nvPr/>
        </p:nvPicPr>
        <p:blipFill>
          <a:blip r:embed="rId4"/>
          <a:srcRect t="3506" b="45013"/>
          <a:stretch>
            <a:fillRect/>
          </a:stretch>
        </p:blipFill>
        <p:spPr>
          <a:xfrm>
            <a:off x="-15498" y="0"/>
            <a:ext cx="14630400" cy="3641558"/>
          </a:xfrm>
          <a:prstGeom prst="rect">
            <a:avLst/>
          </a:prstGeom>
          <a:ln>
            <a:solidFill>
              <a:schemeClr val="tx1"/>
            </a:solidFill>
          </a:ln>
        </p:spPr>
      </p:pic>
      <p:sp>
        <p:nvSpPr>
          <p:cNvPr id="12" name="Text 2"/>
          <p:cNvSpPr/>
          <p:nvPr/>
        </p:nvSpPr>
        <p:spPr>
          <a:xfrm>
            <a:off x="571773" y="7067227"/>
            <a:ext cx="13070815" cy="969132"/>
          </a:xfrm>
          <a:prstGeom prst="rect">
            <a:avLst/>
          </a:prstGeom>
          <a:noFill/>
          <a:ln>
            <a:solidFill>
              <a:schemeClr val="tx1"/>
            </a:solidFill>
          </a:ln>
        </p:spPr>
        <p:txBody>
          <a:bodyPr wrap="none" rtlCol="0" anchor="t"/>
          <a:lstStyle/>
          <a:p>
            <a:pPr marL="342900" indent="-342900" algn="ctr">
              <a:lnSpc>
                <a:spcPts val="2799"/>
              </a:lnSpc>
              <a:buSzPct val="100000"/>
            </a:pPr>
            <a:r>
              <a:rPr lang="en-US" sz="1400" b="1" dirty="0">
                <a:solidFill>
                  <a:srgbClr val="272525"/>
                </a:solidFill>
                <a:latin typeface="Montserrat" pitchFamily="34" charset="0"/>
                <a:ea typeface="Montserrat" pitchFamily="34" charset="-122"/>
                <a:cs typeface="Montserrat" pitchFamily="34" charset="-120"/>
              </a:rPr>
              <a:t>Univariate, Segmented Univariate, and Bivariate Analysis</a:t>
            </a:r>
          </a:p>
          <a:p>
            <a:pPr marL="342900" indent="-342900" algn="ctr">
              <a:lnSpc>
                <a:spcPts val="2799"/>
              </a:lnSpc>
              <a:buSzPct val="100000"/>
            </a:pPr>
            <a:r>
              <a:rPr lang="en-US" sz="1400" dirty="0">
                <a:solidFill>
                  <a:srgbClr val="272525"/>
                </a:solidFill>
                <a:latin typeface="Montserrat" pitchFamily="34" charset="0"/>
                <a:ea typeface="Montserrat" pitchFamily="34" charset="-122"/>
                <a:cs typeface="Montserrat" pitchFamily="34" charset="-120"/>
              </a:rPr>
              <a:t>Conduct various analyses on consumer and loan attributes</a:t>
            </a:r>
          </a:p>
          <a:p>
            <a:pPr marL="342900" indent="-342900" algn="ctr">
              <a:lnSpc>
                <a:spcPts val="2799"/>
              </a:lnSpc>
              <a:buSzPct val="100000"/>
            </a:pPr>
            <a:endParaRPr lang="en-US" sz="1400" b="1" dirty="0">
              <a:solidFill>
                <a:srgbClr val="272525"/>
              </a:solidFill>
              <a:latin typeface="Montserrat" pitchFamily="34" charset="0"/>
              <a:ea typeface="Montserrat" pitchFamily="34" charset="-122"/>
              <a:cs typeface="Montserrat" pitchFamily="34" charset="-120"/>
            </a:endParaRPr>
          </a:p>
        </p:txBody>
      </p:sp>
      <p:sp>
        <p:nvSpPr>
          <p:cNvPr id="13" name="Text 2"/>
          <p:cNvSpPr/>
          <p:nvPr/>
        </p:nvSpPr>
        <p:spPr>
          <a:xfrm>
            <a:off x="3856492" y="4654930"/>
            <a:ext cx="3008334" cy="2195321"/>
          </a:xfrm>
          <a:prstGeom prst="rect">
            <a:avLst/>
          </a:prstGeom>
          <a:noFill/>
          <a:ln>
            <a:solidFill>
              <a:schemeClr val="tx1"/>
            </a:solidFill>
          </a:ln>
        </p:spPr>
        <p:txBody>
          <a:bodyPr wrap="none" rtlCol="0" anchor="t"/>
          <a:lstStyle/>
          <a:p>
            <a:pPr marL="342900" indent="-342900" algn="ctr">
              <a:lnSpc>
                <a:spcPts val="2799"/>
              </a:lnSpc>
              <a:buSzPct val="100000"/>
            </a:pPr>
            <a:r>
              <a:rPr lang="en-US" sz="1400" b="1" dirty="0">
                <a:solidFill>
                  <a:srgbClr val="272525"/>
                </a:solidFill>
                <a:latin typeface="Montserrat" pitchFamily="34" charset="0"/>
                <a:ea typeface="Montserrat" pitchFamily="34" charset="-122"/>
                <a:cs typeface="Montserrat" pitchFamily="34" charset="-120"/>
              </a:rPr>
              <a:t>Outliers</a:t>
            </a:r>
          </a:p>
          <a:p>
            <a:pPr marL="342900" indent="-342900" algn="ctr">
              <a:lnSpc>
                <a:spcPts val="2799"/>
              </a:lnSpc>
              <a:buSzPct val="100000"/>
            </a:pPr>
            <a:r>
              <a:rPr lang="en-US" sz="1400" dirty="0">
                <a:solidFill>
                  <a:srgbClr val="272525"/>
                </a:solidFill>
                <a:latin typeface="Montserrat" pitchFamily="34" charset="0"/>
                <a:ea typeface="Montserrat" pitchFamily="34" charset="-122"/>
                <a:cs typeface="Montserrat" pitchFamily="34" charset="-120"/>
              </a:rPr>
              <a:t> </a:t>
            </a:r>
          </a:p>
          <a:p>
            <a:pPr marL="342900" indent="-342900">
              <a:lnSpc>
                <a:spcPts val="2799"/>
              </a:lnSpc>
              <a:buSzPct val="100000"/>
            </a:pPr>
            <a:r>
              <a:rPr lang="en-US" sz="1400" dirty="0">
                <a:solidFill>
                  <a:srgbClr val="272525"/>
                </a:solidFill>
                <a:latin typeface="Montserrat" pitchFamily="34" charset="0"/>
                <a:ea typeface="Montserrat" pitchFamily="34" charset="-122"/>
                <a:cs typeface="Montserrat" pitchFamily="34" charset="-120"/>
              </a:rPr>
              <a:t>Identify the outliers in loan </a:t>
            </a:r>
          </a:p>
          <a:p>
            <a:pPr marL="342900" indent="-342900">
              <a:lnSpc>
                <a:spcPts val="2799"/>
              </a:lnSpc>
              <a:buSzPct val="100000"/>
            </a:pPr>
            <a:r>
              <a:rPr lang="en-US" sz="1400" dirty="0">
                <a:solidFill>
                  <a:srgbClr val="272525"/>
                </a:solidFill>
                <a:latin typeface="Montserrat" pitchFamily="34" charset="0"/>
                <a:ea typeface="Montserrat" pitchFamily="34" charset="-122"/>
                <a:cs typeface="Montserrat" pitchFamily="34" charset="-120"/>
              </a:rPr>
              <a:t>application dataset.</a:t>
            </a:r>
          </a:p>
        </p:txBody>
      </p:sp>
      <p:sp>
        <p:nvSpPr>
          <p:cNvPr id="14" name="Text 2"/>
          <p:cNvSpPr/>
          <p:nvPr/>
        </p:nvSpPr>
        <p:spPr>
          <a:xfrm>
            <a:off x="7313537" y="4654930"/>
            <a:ext cx="3008334" cy="2195321"/>
          </a:xfrm>
          <a:prstGeom prst="rect">
            <a:avLst/>
          </a:prstGeom>
          <a:noFill/>
          <a:ln>
            <a:solidFill>
              <a:schemeClr val="tx1"/>
            </a:solidFill>
          </a:ln>
        </p:spPr>
        <p:txBody>
          <a:bodyPr wrap="none" rtlCol="0" anchor="t"/>
          <a:lstStyle/>
          <a:p>
            <a:pPr marL="342900" indent="-342900" algn="ctr">
              <a:lnSpc>
                <a:spcPts val="2799"/>
              </a:lnSpc>
              <a:buSzPct val="100000"/>
            </a:pPr>
            <a:r>
              <a:rPr lang="en-US" sz="1400" b="1" dirty="0">
                <a:solidFill>
                  <a:srgbClr val="272525"/>
                </a:solidFill>
                <a:latin typeface="Montserrat" pitchFamily="34" charset="0"/>
                <a:ea typeface="Montserrat" pitchFamily="34" charset="-122"/>
                <a:cs typeface="Montserrat" pitchFamily="34" charset="-120"/>
              </a:rPr>
              <a:t>Data Imbalance</a:t>
            </a:r>
          </a:p>
          <a:p>
            <a:pPr marL="342900" indent="-342900" algn="ctr">
              <a:lnSpc>
                <a:spcPts val="2799"/>
              </a:lnSpc>
              <a:buSzPct val="100000"/>
            </a:pPr>
            <a:r>
              <a:rPr lang="en-US" sz="1400" dirty="0">
                <a:solidFill>
                  <a:srgbClr val="272525"/>
                </a:solidFill>
                <a:latin typeface="Montserrat" pitchFamily="34" charset="0"/>
                <a:ea typeface="Montserrat" pitchFamily="34" charset="-122"/>
                <a:cs typeface="Montserrat" pitchFamily="34" charset="-120"/>
              </a:rPr>
              <a:t> </a:t>
            </a:r>
          </a:p>
          <a:p>
            <a:pPr marL="342900" indent="-342900">
              <a:lnSpc>
                <a:spcPts val="2799"/>
              </a:lnSpc>
              <a:buSzPct val="100000"/>
            </a:pPr>
            <a:r>
              <a:rPr lang="en-US" sz="1400" dirty="0">
                <a:solidFill>
                  <a:srgbClr val="272525"/>
                </a:solidFill>
                <a:latin typeface="Montserrat" pitchFamily="34" charset="0"/>
                <a:ea typeface="Montserrat" pitchFamily="34" charset="-122"/>
                <a:cs typeface="Montserrat" pitchFamily="34" charset="-120"/>
              </a:rPr>
              <a:t>Determine data imbalance in</a:t>
            </a:r>
          </a:p>
          <a:p>
            <a:pPr marL="342900" indent="-342900">
              <a:lnSpc>
                <a:spcPts val="2799"/>
              </a:lnSpc>
              <a:buSzPct val="100000"/>
            </a:pPr>
            <a:r>
              <a:rPr lang="en-US" sz="1400" dirty="0">
                <a:solidFill>
                  <a:srgbClr val="272525"/>
                </a:solidFill>
                <a:latin typeface="Montserrat" pitchFamily="34" charset="0"/>
                <a:ea typeface="Montserrat" pitchFamily="34" charset="-122"/>
                <a:cs typeface="Montserrat" pitchFamily="34" charset="-120"/>
              </a:rPr>
              <a:t> loan application dataset and</a:t>
            </a:r>
          </a:p>
          <a:p>
            <a:pPr marL="342900" indent="-342900">
              <a:lnSpc>
                <a:spcPts val="2799"/>
              </a:lnSpc>
              <a:buSzPct val="100000"/>
            </a:pPr>
            <a:r>
              <a:rPr lang="en-US" sz="1400" dirty="0">
                <a:solidFill>
                  <a:srgbClr val="272525"/>
                </a:solidFill>
                <a:latin typeface="Montserrat" pitchFamily="34" charset="0"/>
                <a:ea typeface="Montserrat" pitchFamily="34" charset="-122"/>
                <a:cs typeface="Montserrat" pitchFamily="34" charset="-120"/>
              </a:rPr>
              <a:t>Calculate its ratio.</a:t>
            </a:r>
          </a:p>
        </p:txBody>
      </p:sp>
      <p:sp>
        <p:nvSpPr>
          <p:cNvPr id="15" name="Text 2"/>
          <p:cNvSpPr/>
          <p:nvPr/>
        </p:nvSpPr>
        <p:spPr>
          <a:xfrm>
            <a:off x="10634254" y="4654930"/>
            <a:ext cx="3008334" cy="2195321"/>
          </a:xfrm>
          <a:prstGeom prst="rect">
            <a:avLst/>
          </a:prstGeom>
          <a:noFill/>
          <a:ln>
            <a:solidFill>
              <a:schemeClr val="tx1"/>
            </a:solidFill>
          </a:ln>
        </p:spPr>
        <p:txBody>
          <a:bodyPr wrap="none" rtlCol="0" anchor="t"/>
          <a:lstStyle/>
          <a:p>
            <a:pPr marL="342900" indent="-342900" algn="ctr">
              <a:lnSpc>
                <a:spcPts val="2799"/>
              </a:lnSpc>
              <a:buSzPct val="100000"/>
            </a:pPr>
            <a:r>
              <a:rPr lang="en-US" sz="1400" b="1" dirty="0">
                <a:solidFill>
                  <a:srgbClr val="272525"/>
                </a:solidFill>
                <a:latin typeface="Montserrat" pitchFamily="34" charset="0"/>
                <a:ea typeface="Montserrat" pitchFamily="34" charset="-122"/>
                <a:cs typeface="Montserrat" pitchFamily="34" charset="-120"/>
              </a:rPr>
              <a:t>Top Correlations</a:t>
            </a:r>
          </a:p>
          <a:p>
            <a:pPr marL="342900" indent="-342900" algn="ctr">
              <a:lnSpc>
                <a:spcPts val="2799"/>
              </a:lnSpc>
              <a:buSzPct val="100000"/>
            </a:pPr>
            <a:r>
              <a:rPr lang="en-US" sz="1400" dirty="0">
                <a:solidFill>
                  <a:srgbClr val="272525"/>
                </a:solidFill>
                <a:latin typeface="Montserrat" pitchFamily="34" charset="0"/>
                <a:ea typeface="Montserrat" pitchFamily="34" charset="-122"/>
                <a:cs typeface="Montserrat" pitchFamily="34" charset="-120"/>
              </a:rPr>
              <a:t> </a:t>
            </a:r>
          </a:p>
          <a:p>
            <a:pPr marL="342900" indent="-342900">
              <a:lnSpc>
                <a:spcPts val="2799"/>
              </a:lnSpc>
              <a:buSzPct val="100000"/>
            </a:pPr>
            <a:r>
              <a:rPr lang="en-US" sz="1400" dirty="0">
                <a:solidFill>
                  <a:srgbClr val="272525"/>
                </a:solidFill>
                <a:latin typeface="Montserrat" pitchFamily="34" charset="0"/>
                <a:ea typeface="Montserrat" pitchFamily="34" charset="-122"/>
                <a:cs typeface="Montserrat" pitchFamily="34" charset="-120"/>
              </a:rPr>
              <a:t>Identify the top correlations</a:t>
            </a:r>
          </a:p>
          <a:p>
            <a:pPr marL="342900" indent="-342900">
              <a:lnSpc>
                <a:spcPts val="2799"/>
              </a:lnSpc>
              <a:buSzPct val="100000"/>
            </a:pPr>
            <a:r>
              <a:rPr lang="en-US" sz="1400" dirty="0">
                <a:solidFill>
                  <a:srgbClr val="272525"/>
                </a:solidFill>
                <a:latin typeface="Montserrat" pitchFamily="34" charset="0"/>
                <a:ea typeface="Montserrat" pitchFamily="34" charset="-122"/>
                <a:cs typeface="Montserrat" pitchFamily="34" charset="-120"/>
              </a:rPr>
              <a:t> for each segmented data </a:t>
            </a:r>
          </a:p>
          <a:p>
            <a:pPr marL="342900" indent="-342900">
              <a:lnSpc>
                <a:spcPts val="2799"/>
              </a:lnSpc>
              <a:buSzPct val="100000"/>
            </a:pPr>
            <a:r>
              <a:rPr lang="en-US" sz="1400" dirty="0">
                <a:solidFill>
                  <a:srgbClr val="272525"/>
                </a:solidFill>
                <a:latin typeface="Montserrat" pitchFamily="34" charset="0"/>
                <a:ea typeface="Montserrat" pitchFamily="34" charset="-122"/>
                <a:cs typeface="Montserrat" pitchFamily="34" charset="-120"/>
              </a:rPr>
              <a:t>based on different</a:t>
            </a:r>
          </a:p>
          <a:p>
            <a:pPr marL="342900" indent="-342900">
              <a:lnSpc>
                <a:spcPts val="2799"/>
              </a:lnSpc>
              <a:buSzPct val="100000"/>
            </a:pPr>
            <a:r>
              <a:rPr lang="en-US" sz="1400" dirty="0">
                <a:solidFill>
                  <a:srgbClr val="272525"/>
                </a:solidFill>
                <a:latin typeface="Montserrat" pitchFamily="34" charset="0"/>
                <a:ea typeface="Montserrat" pitchFamily="34" charset="-122"/>
                <a:cs typeface="Montserrat" pitchFamily="34" charset="-120"/>
              </a:rPr>
              <a:t> scenarios. </a:t>
            </a:r>
          </a:p>
          <a:p>
            <a:pPr marL="342900" indent="-342900">
              <a:lnSpc>
                <a:spcPts val="2799"/>
              </a:lnSpc>
              <a:buSzPct val="100000"/>
            </a:pPr>
            <a:endParaRPr lang="en-US" sz="1400" dirty="0">
              <a:solidFill>
                <a:srgbClr val="272525"/>
              </a:solidFill>
              <a:latin typeface="Montserrat" pitchFamily="34" charset="0"/>
              <a:ea typeface="Montserrat" pitchFamily="34" charset="-122"/>
              <a:cs typeface="Montserrat" pitchFamily="34" charset="-120"/>
            </a:endParaRPr>
          </a:p>
        </p:txBody>
      </p:sp>
      <p:sp>
        <p:nvSpPr>
          <p:cNvPr id="4" name="TextBox 3">
            <a:extLst>
              <a:ext uri="{FF2B5EF4-FFF2-40B4-BE49-F238E27FC236}">
                <a16:creationId xmlns:a16="http://schemas.microsoft.com/office/drawing/2014/main" id="{191186A6-0B74-31D3-4EFC-6C532B6108F0}"/>
              </a:ext>
            </a:extLst>
          </p:cNvPr>
          <p:cNvSpPr txBox="1"/>
          <p:nvPr/>
        </p:nvSpPr>
        <p:spPr>
          <a:xfrm>
            <a:off x="571775" y="4673106"/>
            <a:ext cx="3023832" cy="2201308"/>
          </a:xfrm>
          <a:prstGeom prst="rect">
            <a:avLst/>
          </a:prstGeom>
          <a:noFill/>
        </p:spPr>
        <p:txBody>
          <a:bodyPr wrap="square" rtlCol="0">
            <a:spAutoFit/>
          </a:bodyPr>
          <a:lstStyle/>
          <a:p>
            <a:pPr marL="342900" indent="-342900" algn="ctr">
              <a:lnSpc>
                <a:spcPts val="2799"/>
              </a:lnSpc>
              <a:buSzPct val="100000"/>
            </a:pPr>
            <a:r>
              <a:rPr lang="en-US" sz="1400" b="1">
                <a:solidFill>
                  <a:srgbClr val="272525"/>
                </a:solidFill>
                <a:latin typeface="Montserrat" pitchFamily="34" charset="0"/>
                <a:ea typeface="Montserrat" pitchFamily="34" charset="-122"/>
                <a:cs typeface="Montserrat" pitchFamily="34" charset="-120"/>
              </a:rPr>
              <a:t>Dealing with missing data</a:t>
            </a:r>
          </a:p>
          <a:p>
            <a:pPr marL="342900" indent="-342900" algn="ctr">
              <a:lnSpc>
                <a:spcPts val="2799"/>
              </a:lnSpc>
              <a:buSzPct val="100000"/>
            </a:pPr>
            <a:r>
              <a:rPr lang="en-US" sz="1400">
                <a:solidFill>
                  <a:srgbClr val="272525"/>
                </a:solidFill>
                <a:latin typeface="Montserrat" pitchFamily="34" charset="0"/>
                <a:ea typeface="Montserrat" pitchFamily="34" charset="-122"/>
                <a:cs typeface="Montserrat" pitchFamily="34" charset="-120"/>
              </a:rPr>
              <a:t> </a:t>
            </a:r>
          </a:p>
          <a:p>
            <a:pPr marL="342900" indent="-342900">
              <a:lnSpc>
                <a:spcPts val="2799"/>
              </a:lnSpc>
              <a:buSzPct val="100000"/>
            </a:pPr>
            <a:r>
              <a:rPr lang="en-US" sz="1400">
                <a:solidFill>
                  <a:srgbClr val="272525"/>
                </a:solidFill>
                <a:latin typeface="Montserrat" pitchFamily="34" charset="0"/>
                <a:ea typeface="Montserrat" pitchFamily="34" charset="-122"/>
                <a:cs typeface="Montserrat" pitchFamily="34" charset="-120"/>
              </a:rPr>
              <a:t>Identify the missing data in </a:t>
            </a:r>
          </a:p>
          <a:p>
            <a:pPr marL="342900" indent="-342900">
              <a:lnSpc>
                <a:spcPts val="2799"/>
              </a:lnSpc>
              <a:buSzPct val="100000"/>
            </a:pPr>
            <a:r>
              <a:rPr lang="en-US" sz="1400">
                <a:solidFill>
                  <a:srgbClr val="272525"/>
                </a:solidFill>
                <a:latin typeface="Montserrat" pitchFamily="34" charset="0"/>
                <a:ea typeface="Montserrat" pitchFamily="34" charset="-122"/>
                <a:cs typeface="Montserrat" pitchFamily="34" charset="-120"/>
              </a:rPr>
              <a:t>the dataset and decide on an</a:t>
            </a:r>
          </a:p>
          <a:p>
            <a:pPr marL="342900" indent="-342900">
              <a:lnSpc>
                <a:spcPts val="2799"/>
              </a:lnSpc>
              <a:buSzPct val="100000"/>
            </a:pPr>
            <a:r>
              <a:rPr lang="en-US" sz="1400">
                <a:solidFill>
                  <a:srgbClr val="272525"/>
                </a:solidFill>
                <a:latin typeface="Montserrat" pitchFamily="34" charset="0"/>
                <a:ea typeface="Montserrat" pitchFamily="34" charset="-122"/>
                <a:cs typeface="Montserrat" pitchFamily="34" charset="-120"/>
              </a:rPr>
              <a:t>appropriate method to deal</a:t>
            </a:r>
          </a:p>
          <a:p>
            <a:pPr marL="342900" indent="-342900">
              <a:lnSpc>
                <a:spcPts val="2799"/>
              </a:lnSpc>
              <a:buSzPct val="100000"/>
            </a:pPr>
            <a:r>
              <a:rPr lang="en-US" sz="1400">
                <a:solidFill>
                  <a:srgbClr val="272525"/>
                </a:solidFill>
                <a:latin typeface="Montserrat" pitchFamily="34" charset="0"/>
                <a:ea typeface="Montserrat" pitchFamily="34" charset="-122"/>
                <a:cs typeface="Montserrat" pitchFamily="34" charset="-120"/>
              </a:rPr>
              <a:t> with it.</a:t>
            </a:r>
            <a:endParaRPr lang="en-US" sz="1400" dirty="0">
              <a:solidFill>
                <a:srgbClr val="272525"/>
              </a:solidFill>
              <a:latin typeface="Montserrat" pitchFamily="34" charset="0"/>
              <a:ea typeface="Montserrat" pitchFamily="34" charset="-122"/>
              <a:cs typeface="Montserrat" pitchFamily="34" charset="-12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US" dirty="0"/>
          </a:p>
        </p:txBody>
      </p:sp>
      <p:sp>
        <p:nvSpPr>
          <p:cNvPr id="5" name="Text 1"/>
          <p:cNvSpPr/>
          <p:nvPr/>
        </p:nvSpPr>
        <p:spPr>
          <a:xfrm>
            <a:off x="799842" y="132615"/>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Approach</a:t>
            </a:r>
            <a:endParaRPr lang="en-US" sz="4374" dirty="0"/>
          </a:p>
        </p:txBody>
      </p:sp>
      <p:grpSp>
        <p:nvGrpSpPr>
          <p:cNvPr id="10" name="Group 9">
            <a:extLst>
              <a:ext uri="{FF2B5EF4-FFF2-40B4-BE49-F238E27FC236}">
                <a16:creationId xmlns:a16="http://schemas.microsoft.com/office/drawing/2014/main" id="{E98E03CE-A03F-8353-3E95-F2D640C16513}"/>
              </a:ext>
            </a:extLst>
          </p:cNvPr>
          <p:cNvGrpSpPr/>
          <p:nvPr/>
        </p:nvGrpSpPr>
        <p:grpSpPr>
          <a:xfrm>
            <a:off x="799842" y="1467299"/>
            <a:ext cx="13210798" cy="5543101"/>
            <a:chOff x="1922423" y="3529779"/>
            <a:chExt cx="10818726" cy="3961099"/>
          </a:xfrm>
        </p:grpSpPr>
        <p:sp>
          <p:nvSpPr>
            <p:cNvPr id="6" name="Text 2"/>
            <p:cNvSpPr/>
            <p:nvPr/>
          </p:nvSpPr>
          <p:spPr>
            <a:xfrm>
              <a:off x="1922423" y="3529779"/>
              <a:ext cx="10754558" cy="355402"/>
            </a:xfrm>
            <a:prstGeom prst="rect">
              <a:avLst/>
            </a:prstGeom>
            <a:noFill/>
            <a:ln/>
          </p:spPr>
          <p:txBody>
            <a:bodyPr wrap="none" rtlCol="0" anchor="t"/>
            <a:lstStyle/>
            <a:p>
              <a:pPr marL="342900" indent="-342900">
                <a:lnSpc>
                  <a:spcPts val="2799"/>
                </a:lnSpc>
                <a:buSzPct val="100000"/>
                <a:buChar char="•"/>
              </a:pPr>
              <a:r>
                <a:rPr lang="en-US" b="1" dirty="0">
                  <a:solidFill>
                    <a:srgbClr val="272525"/>
                  </a:solidFill>
                  <a:latin typeface="Montserrat" pitchFamily="34" charset="0"/>
                  <a:ea typeface="Montserrat" pitchFamily="34" charset="-122"/>
                  <a:cs typeface="Montserrat" pitchFamily="34" charset="-120"/>
                </a:rPr>
                <a:t>Data Understanding:</a:t>
              </a:r>
              <a:r>
                <a:rPr lang="en-US" sz="1600" dirty="0"/>
                <a:t> </a:t>
              </a:r>
              <a:r>
                <a:rPr lang="en-US" dirty="0">
                  <a:solidFill>
                    <a:srgbClr val="272525"/>
                  </a:solidFill>
                  <a:latin typeface="Montserrat" pitchFamily="34" charset="0"/>
                  <a:ea typeface="Montserrat" pitchFamily="34" charset="-122"/>
                  <a:cs typeface="Montserrat" pitchFamily="34" charset="-120"/>
                </a:rPr>
                <a:t>Begin by thoroughly examining the loan application dataset to understand its contents.</a:t>
              </a:r>
              <a:endParaRPr lang="en-US" dirty="0"/>
            </a:p>
          </p:txBody>
        </p:sp>
        <p:sp>
          <p:nvSpPr>
            <p:cNvPr id="7" name="Text 3"/>
            <p:cNvSpPr/>
            <p:nvPr/>
          </p:nvSpPr>
          <p:spPr>
            <a:xfrm>
              <a:off x="1938465" y="4934687"/>
              <a:ext cx="10754558" cy="1053885"/>
            </a:xfrm>
            <a:prstGeom prst="rect">
              <a:avLst/>
            </a:prstGeom>
            <a:noFill/>
            <a:ln/>
          </p:spPr>
          <p:txBody>
            <a:bodyPr wrap="none" rtlCol="0" anchor="t"/>
            <a:lstStyle/>
            <a:p>
              <a:pPr>
                <a:buFont typeface="Arial" pitchFamily="34" charset="0"/>
                <a:buChar char="•"/>
              </a:pPr>
              <a:r>
                <a:rPr lang="en-US" b="1" dirty="0">
                  <a:solidFill>
                    <a:srgbClr val="272525"/>
                  </a:solidFill>
                  <a:latin typeface="Montserrat" pitchFamily="34" charset="0"/>
                  <a:ea typeface="Montserrat" pitchFamily="34" charset="-122"/>
                  <a:cs typeface="Montserrat" pitchFamily="34" charset="-120"/>
                </a:rPr>
                <a:t>     Exploratory Data Analysis (EDA): Univariate Analysis:</a:t>
              </a:r>
              <a:r>
                <a:rPr lang="en-US" dirty="0">
                  <a:solidFill>
                    <a:srgbClr val="272525"/>
                  </a:solidFill>
                  <a:latin typeface="Montserrat" pitchFamily="34" charset="0"/>
                  <a:ea typeface="Montserrat" pitchFamily="34" charset="-122"/>
                  <a:cs typeface="Montserrat" pitchFamily="34" charset="-120"/>
                </a:rPr>
                <a:t> Understand variable distributions individually.</a:t>
              </a:r>
            </a:p>
            <a:p>
              <a:pPr lvl="8" algn="ctr"/>
              <a:r>
                <a:rPr lang="en-US" dirty="0">
                  <a:solidFill>
                    <a:srgbClr val="272525"/>
                  </a:solidFill>
                  <a:latin typeface="Montserrat" pitchFamily="34" charset="0"/>
                  <a:ea typeface="Montserrat" pitchFamily="34" charset="-122"/>
                  <a:cs typeface="Montserrat" pitchFamily="34" charset="-120"/>
                </a:rPr>
                <a:t>                </a:t>
              </a:r>
              <a:r>
                <a:rPr lang="en-US" b="1" dirty="0">
                  <a:solidFill>
                    <a:srgbClr val="272525"/>
                  </a:solidFill>
                  <a:latin typeface="Montserrat" pitchFamily="34" charset="0"/>
                  <a:ea typeface="Montserrat" pitchFamily="34" charset="-122"/>
                  <a:cs typeface="Montserrat" pitchFamily="34" charset="-120"/>
                </a:rPr>
                <a:t>Segmented Univariate Analysis:</a:t>
              </a:r>
              <a:r>
                <a:rPr lang="en-US" dirty="0">
                  <a:solidFill>
                    <a:srgbClr val="272525"/>
                  </a:solidFill>
                  <a:latin typeface="Montserrat" pitchFamily="34" charset="0"/>
                  <a:ea typeface="Montserrat" pitchFamily="34" charset="-122"/>
                  <a:cs typeface="Montserrat" pitchFamily="34" charset="-120"/>
                </a:rPr>
                <a:t> Compare variable distributions across scenarios.</a:t>
              </a:r>
            </a:p>
            <a:p>
              <a:pPr lvl="8" algn="ctr"/>
              <a:r>
                <a:rPr lang="en-US" dirty="0">
                  <a:solidFill>
                    <a:srgbClr val="272525"/>
                  </a:solidFill>
                  <a:latin typeface="Montserrat" pitchFamily="34" charset="0"/>
                  <a:ea typeface="Montserrat" pitchFamily="34" charset="-122"/>
                  <a:cs typeface="Montserrat" pitchFamily="34" charset="-120"/>
                </a:rPr>
                <a:t>       </a:t>
              </a:r>
              <a:r>
                <a:rPr lang="en-US" b="1" dirty="0">
                  <a:solidFill>
                    <a:srgbClr val="272525"/>
                  </a:solidFill>
                  <a:latin typeface="Montserrat" pitchFamily="34" charset="0"/>
                  <a:ea typeface="Montserrat" pitchFamily="34" charset="-122"/>
                  <a:cs typeface="Montserrat" pitchFamily="34" charset="-120"/>
                </a:rPr>
                <a:t>Bivariate Analysis:</a:t>
              </a:r>
              <a:r>
                <a:rPr lang="en-US" dirty="0">
                  <a:solidFill>
                    <a:srgbClr val="272525"/>
                  </a:solidFill>
                  <a:latin typeface="Montserrat" pitchFamily="34" charset="0"/>
                  <a:ea typeface="Montserrat" pitchFamily="34" charset="-122"/>
                  <a:cs typeface="Montserrat" pitchFamily="34" charset="-120"/>
                </a:rPr>
                <a:t> Explore relationships between variables and loan default</a:t>
              </a:r>
              <a:r>
                <a:rPr lang="en-US" sz="1600" dirty="0"/>
                <a:t>.</a:t>
              </a:r>
            </a:p>
            <a:p>
              <a:br>
                <a:rPr lang="en-US" sz="1600" dirty="0"/>
              </a:br>
              <a:endParaRPr lang="en-US" dirty="0"/>
            </a:p>
          </p:txBody>
        </p:sp>
        <p:sp>
          <p:nvSpPr>
            <p:cNvPr id="8" name="Text 4"/>
            <p:cNvSpPr/>
            <p:nvPr/>
          </p:nvSpPr>
          <p:spPr>
            <a:xfrm>
              <a:off x="1986591" y="5828152"/>
              <a:ext cx="10754558" cy="355402"/>
            </a:xfrm>
            <a:prstGeom prst="rect">
              <a:avLst/>
            </a:prstGeom>
            <a:noFill/>
            <a:ln/>
          </p:spPr>
          <p:txBody>
            <a:bodyPr wrap="none" rtlCol="0" anchor="t"/>
            <a:lstStyle/>
            <a:p>
              <a:pPr marL="342900" indent="-342900">
                <a:lnSpc>
                  <a:spcPts val="2799"/>
                </a:lnSpc>
                <a:buSzPct val="100000"/>
                <a:buChar char="•"/>
              </a:pPr>
              <a:r>
                <a:rPr lang="en-US" b="1" dirty="0">
                  <a:solidFill>
                    <a:srgbClr val="272525"/>
                  </a:solidFill>
                  <a:latin typeface="Montserrat" pitchFamily="34" charset="0"/>
                  <a:ea typeface="Montserrat" pitchFamily="34" charset="-122"/>
                  <a:cs typeface="Montserrat" pitchFamily="34" charset="-120"/>
                </a:rPr>
                <a:t>Correlation Analysis: </a:t>
              </a:r>
              <a:r>
                <a:rPr lang="en-US" dirty="0">
                  <a:solidFill>
                    <a:srgbClr val="272525"/>
                  </a:solidFill>
                  <a:latin typeface="Montserrat" pitchFamily="34" charset="0"/>
                  <a:ea typeface="Montserrat" pitchFamily="34" charset="-122"/>
                  <a:cs typeface="Montserrat" pitchFamily="34" charset="-120"/>
                </a:rPr>
                <a:t>Segment the dataset based on various scenarios and calculate correlations between variables</a:t>
              </a:r>
            </a:p>
            <a:p>
              <a:pPr marL="342900" indent="-342900" algn="ctr">
                <a:lnSpc>
                  <a:spcPts val="2799"/>
                </a:lnSpc>
                <a:buSzPct val="100000"/>
              </a:pPr>
              <a:r>
                <a:rPr lang="en-US" dirty="0">
                  <a:solidFill>
                    <a:srgbClr val="272525"/>
                  </a:solidFill>
                  <a:latin typeface="Montserrat" pitchFamily="34" charset="0"/>
                  <a:ea typeface="Montserrat" pitchFamily="34" charset="-122"/>
                  <a:cs typeface="Montserrat" pitchFamily="34" charset="-120"/>
                </a:rPr>
                <a:t> and loan default.</a:t>
              </a:r>
            </a:p>
          </p:txBody>
        </p:sp>
        <p:sp>
          <p:nvSpPr>
            <p:cNvPr id="11" name="Text 2"/>
            <p:cNvSpPr/>
            <p:nvPr/>
          </p:nvSpPr>
          <p:spPr>
            <a:xfrm>
              <a:off x="1938465" y="4106061"/>
              <a:ext cx="10754558" cy="355402"/>
            </a:xfrm>
            <a:prstGeom prst="rect">
              <a:avLst/>
            </a:prstGeom>
            <a:noFill/>
            <a:ln/>
          </p:spPr>
          <p:txBody>
            <a:bodyPr wrap="none" rtlCol="0" anchor="t"/>
            <a:lstStyle/>
            <a:p>
              <a:pPr marL="342900" indent="-342900">
                <a:lnSpc>
                  <a:spcPts val="2799"/>
                </a:lnSpc>
                <a:buSzPct val="100000"/>
                <a:buChar char="•"/>
              </a:pPr>
              <a:r>
                <a:rPr lang="en-US" b="1" dirty="0">
                  <a:solidFill>
                    <a:srgbClr val="272525"/>
                  </a:solidFill>
                  <a:latin typeface="Montserrat" pitchFamily="34" charset="0"/>
                  <a:ea typeface="Montserrat" pitchFamily="34" charset="-122"/>
                  <a:cs typeface="Montserrat" pitchFamily="34" charset="-120"/>
                </a:rPr>
                <a:t>Data Cleaning:</a:t>
              </a:r>
              <a:r>
                <a:rPr lang="en-US" dirty="0">
                  <a:solidFill>
                    <a:srgbClr val="272525"/>
                  </a:solidFill>
                  <a:latin typeface="Montserrat" pitchFamily="34" charset="0"/>
                  <a:ea typeface="Montserrat" pitchFamily="34" charset="-122"/>
                  <a:cs typeface="Montserrat" pitchFamily="34" charset="-120"/>
                </a:rPr>
                <a:t> Address any missing data to ensure dataset’s completeness and identify and handle outliers </a:t>
              </a:r>
            </a:p>
            <a:p>
              <a:pPr marL="2171700" lvl="4" indent="-342900">
                <a:lnSpc>
                  <a:spcPts val="2799"/>
                </a:lnSpc>
                <a:buSzPct val="100000"/>
              </a:pPr>
              <a:r>
                <a:rPr lang="en-US" dirty="0">
                  <a:solidFill>
                    <a:srgbClr val="272525"/>
                  </a:solidFill>
                  <a:latin typeface="Montserrat" pitchFamily="34" charset="0"/>
                  <a:ea typeface="Montserrat" pitchFamily="34" charset="-122"/>
                  <a:cs typeface="Montserrat" pitchFamily="34" charset="-120"/>
                </a:rPr>
                <a:t>and analyze data imbalance.</a:t>
              </a:r>
            </a:p>
          </p:txBody>
        </p:sp>
        <p:sp>
          <p:nvSpPr>
            <p:cNvPr id="12" name="Text 3"/>
            <p:cNvSpPr/>
            <p:nvPr/>
          </p:nvSpPr>
          <p:spPr>
            <a:xfrm>
              <a:off x="1986591" y="6603612"/>
              <a:ext cx="10754558" cy="355402"/>
            </a:xfrm>
            <a:prstGeom prst="rect">
              <a:avLst/>
            </a:prstGeom>
            <a:noFill/>
            <a:ln/>
          </p:spPr>
          <p:txBody>
            <a:bodyPr wrap="none" rtlCol="0" anchor="t"/>
            <a:lstStyle/>
            <a:p>
              <a:pPr marL="342900" indent="-342900">
                <a:lnSpc>
                  <a:spcPts val="2799"/>
                </a:lnSpc>
                <a:buSzPct val="100000"/>
                <a:buChar char="•"/>
              </a:pPr>
              <a:r>
                <a:rPr lang="en-US" b="1" dirty="0">
                  <a:solidFill>
                    <a:srgbClr val="272525"/>
                  </a:solidFill>
                  <a:latin typeface="Montserrat" pitchFamily="34" charset="0"/>
                  <a:ea typeface="Montserrat" pitchFamily="34" charset="-122"/>
                  <a:cs typeface="Montserrat" pitchFamily="34" charset="-120"/>
                </a:rPr>
                <a:t>Visualization: </a:t>
              </a:r>
              <a:r>
                <a:rPr lang="en-US" dirty="0">
                  <a:solidFill>
                    <a:srgbClr val="272525"/>
                  </a:solidFill>
                  <a:latin typeface="Montserrat" pitchFamily="34" charset="0"/>
                  <a:ea typeface="Montserrat" pitchFamily="34" charset="-122"/>
                  <a:cs typeface="Montserrat" pitchFamily="34" charset="-120"/>
                </a:rPr>
                <a:t>Create visually appealing charts and graphs to present key findings.</a:t>
              </a:r>
            </a:p>
          </p:txBody>
        </p:sp>
        <p:sp>
          <p:nvSpPr>
            <p:cNvPr id="14" name="Text 3"/>
            <p:cNvSpPr/>
            <p:nvPr/>
          </p:nvSpPr>
          <p:spPr>
            <a:xfrm>
              <a:off x="1986591" y="7135476"/>
              <a:ext cx="10754558" cy="355402"/>
            </a:xfrm>
            <a:prstGeom prst="rect">
              <a:avLst/>
            </a:prstGeom>
            <a:noFill/>
            <a:ln/>
          </p:spPr>
          <p:txBody>
            <a:bodyPr wrap="none" rtlCol="0" anchor="t"/>
            <a:lstStyle/>
            <a:p>
              <a:pPr marL="342900" indent="-342900">
                <a:lnSpc>
                  <a:spcPts val="2799"/>
                </a:lnSpc>
                <a:buSzPct val="100000"/>
                <a:buChar char="•"/>
              </a:pPr>
              <a:r>
                <a:rPr lang="en-US" b="1" dirty="0">
                  <a:solidFill>
                    <a:srgbClr val="272525"/>
                  </a:solidFill>
                  <a:latin typeface="Montserrat" pitchFamily="34" charset="0"/>
                  <a:ea typeface="Montserrat" pitchFamily="34" charset="-122"/>
                  <a:cs typeface="Montserrat" pitchFamily="34" charset="-120"/>
                </a:rPr>
                <a:t>Report Generation and Presentation: </a:t>
              </a:r>
              <a:r>
                <a:rPr lang="en-US" dirty="0">
                  <a:solidFill>
                    <a:srgbClr val="272525"/>
                  </a:solidFill>
                  <a:latin typeface="Montserrat" pitchFamily="34" charset="0"/>
                  <a:ea typeface="Montserrat" pitchFamily="34" charset="-122"/>
                  <a:cs typeface="Montserrat" pitchFamily="34" charset="-120"/>
                </a:rPr>
                <a:t>Summarize insights, trends, and correlations concisely. </a:t>
              </a:r>
            </a:p>
            <a:p>
              <a:pPr marL="342900" indent="-342900">
                <a:lnSpc>
                  <a:spcPts val="2799"/>
                </a:lnSpc>
                <a:buSzPct val="100000"/>
              </a:pPr>
              <a:r>
                <a:rPr lang="en-US" dirty="0">
                  <a:solidFill>
                    <a:srgbClr val="272525"/>
                  </a:solidFill>
                  <a:latin typeface="Montserrat" pitchFamily="34" charset="0"/>
                  <a:ea typeface="Montserrat" pitchFamily="34" charset="-122"/>
                  <a:cs typeface="Montserrat" pitchFamily="34" charset="-120"/>
                </a:rPr>
                <a:t>Provide actionable recommendations for enhancing loan approval processes and mitigating default risks.</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 y="14168"/>
            <a:ext cx="14630400" cy="8229600"/>
          </a:xfrm>
          <a:prstGeom prst="rect">
            <a:avLst/>
          </a:prstGeom>
          <a:solidFill>
            <a:srgbClr val="EEEFF5"/>
          </a:solidFill>
          <a:ln/>
        </p:spPr>
      </p:sp>
      <p:sp>
        <p:nvSpPr>
          <p:cNvPr id="5" name="Text 1"/>
          <p:cNvSpPr/>
          <p:nvPr/>
        </p:nvSpPr>
        <p:spPr>
          <a:xfrm>
            <a:off x="833199" y="2524958"/>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TECH-STACK USED</a:t>
            </a:r>
            <a:endParaRPr lang="en-US" sz="4374" dirty="0"/>
          </a:p>
        </p:txBody>
      </p:sp>
      <p:pic>
        <p:nvPicPr>
          <p:cNvPr id="9"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10" name="Image 0" descr="preencoded.png"/>
          <p:cNvPicPr>
            <a:picLocks noChangeAspect="1"/>
          </p:cNvPicPr>
          <p:nvPr/>
        </p:nvPicPr>
        <p:blipFill>
          <a:blip r:embed="rId6"/>
          <a:stretch>
            <a:fillRect/>
          </a:stretch>
        </p:blipFill>
        <p:spPr>
          <a:xfrm>
            <a:off x="10476855" y="0"/>
            <a:ext cx="4153546" cy="8229600"/>
          </a:xfrm>
          <a:prstGeom prst="rect">
            <a:avLst/>
          </a:prstGeom>
        </p:spPr>
      </p:pic>
      <p:sp>
        <p:nvSpPr>
          <p:cNvPr id="14" name="Rounded Rectangle 13"/>
          <p:cNvSpPr/>
          <p:nvPr/>
        </p:nvSpPr>
        <p:spPr>
          <a:xfrm>
            <a:off x="5192849" y="3595130"/>
            <a:ext cx="4462597" cy="1922740"/>
          </a:xfrm>
          <a:prstGeom prst="roundRect">
            <a:avLst/>
          </a:prstGeom>
          <a:solidFill>
            <a:schemeClr val="accent1">
              <a:lumMod val="40000"/>
              <a:lumOff val="60000"/>
            </a:schemeClr>
          </a:solidFill>
          <a:ln w="38100"/>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ounded Rectangle 15"/>
          <p:cNvSpPr/>
          <p:nvPr/>
        </p:nvSpPr>
        <p:spPr>
          <a:xfrm>
            <a:off x="833199" y="3623546"/>
            <a:ext cx="4204670" cy="1922740"/>
          </a:xfrm>
          <a:prstGeom prst="roundRect">
            <a:avLst/>
          </a:prstGeom>
          <a:solidFill>
            <a:schemeClr val="accent1">
              <a:lumMod val="40000"/>
              <a:lumOff val="60000"/>
            </a:schemeClr>
          </a:solidFill>
          <a:ln w="38100"/>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 3"/>
          <p:cNvSpPr/>
          <p:nvPr/>
        </p:nvSpPr>
        <p:spPr>
          <a:xfrm>
            <a:off x="1444109" y="3802499"/>
            <a:ext cx="4050982"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Microsoft Excel(2007)</a:t>
            </a:r>
            <a:endParaRPr lang="en-US" sz="2187" dirty="0"/>
          </a:p>
        </p:txBody>
      </p:sp>
      <p:sp>
        <p:nvSpPr>
          <p:cNvPr id="8" name="Text 4"/>
          <p:cNvSpPr/>
          <p:nvPr/>
        </p:nvSpPr>
        <p:spPr>
          <a:xfrm>
            <a:off x="1444109" y="4282916"/>
            <a:ext cx="3608338" cy="1421606"/>
          </a:xfrm>
          <a:prstGeom prst="rect">
            <a:avLst/>
          </a:prstGeom>
          <a:noFill/>
          <a:ln/>
        </p:spPr>
        <p:txBody>
          <a:bodyPr wrap="square" rtlCol="0" anchor="t"/>
          <a:lstStyle/>
          <a:p>
            <a:pPr>
              <a:lnSpc>
                <a:spcPts val="2798"/>
              </a:lnSpc>
            </a:pPr>
            <a:r>
              <a:rPr lang="en-US" sz="1750" dirty="0">
                <a:solidFill>
                  <a:srgbClr val="272525"/>
                </a:solidFill>
                <a:latin typeface="Montserrat" pitchFamily="34" charset="0"/>
                <a:ea typeface="Montserrat" pitchFamily="34" charset="-122"/>
                <a:cs typeface="Montserrat" pitchFamily="34" charset="-120"/>
              </a:rPr>
              <a:t>Utilized for data cleaning, organization, </a:t>
            </a:r>
          </a:p>
          <a:p>
            <a:pPr>
              <a:lnSpc>
                <a:spcPts val="2798"/>
              </a:lnSpc>
            </a:pPr>
            <a:r>
              <a:rPr lang="en-US" sz="1750" dirty="0">
                <a:solidFill>
                  <a:srgbClr val="272525"/>
                </a:solidFill>
                <a:latin typeface="Montserrat" pitchFamily="34" charset="0"/>
                <a:ea typeface="Montserrat" pitchFamily="34" charset="-122"/>
                <a:cs typeface="Montserrat" pitchFamily="34" charset="-120"/>
              </a:rPr>
              <a:t>and initial exploratory analysis</a:t>
            </a:r>
          </a:p>
        </p:txBody>
      </p:sp>
      <p:sp>
        <p:nvSpPr>
          <p:cNvPr id="11" name="Text 3"/>
          <p:cNvSpPr/>
          <p:nvPr/>
        </p:nvSpPr>
        <p:spPr>
          <a:xfrm>
            <a:off x="5433099" y="3781782"/>
            <a:ext cx="4050982" cy="347186"/>
          </a:xfrm>
          <a:prstGeom prst="rect">
            <a:avLst/>
          </a:prstGeom>
          <a:noFill/>
          <a:ln/>
        </p:spPr>
        <p:txBody>
          <a:bodyPr wrap="none" rtlCol="0" anchor="t"/>
          <a:lstStyle/>
          <a:p>
            <a:pPr marL="0" indent="0">
              <a:lnSpc>
                <a:spcPts val="2734"/>
              </a:lnSpc>
              <a:buNone/>
            </a:pPr>
            <a:r>
              <a:rPr lang="en-US" sz="2187" b="1" dirty="0">
                <a:latin typeface="Barlow" pitchFamily="34" charset="0"/>
                <a:ea typeface="Barlow" pitchFamily="34" charset="-122"/>
                <a:cs typeface="Barlow" pitchFamily="34" charset="-120"/>
              </a:rPr>
              <a:t>Microsoft PowerPoint(2007)</a:t>
            </a:r>
            <a:endParaRPr lang="en-US" sz="2187" dirty="0"/>
          </a:p>
        </p:txBody>
      </p:sp>
      <p:sp>
        <p:nvSpPr>
          <p:cNvPr id="12" name="TextBox 11"/>
          <p:cNvSpPr txBox="1"/>
          <p:nvPr/>
        </p:nvSpPr>
        <p:spPr>
          <a:xfrm>
            <a:off x="5495091" y="4324030"/>
            <a:ext cx="3709670" cy="1177245"/>
          </a:xfrm>
          <a:prstGeom prst="rect">
            <a:avLst/>
          </a:prstGeom>
          <a:noFill/>
        </p:spPr>
        <p:txBody>
          <a:bodyPr wrap="none" rtlCol="0">
            <a:spAutoFit/>
          </a:bodyPr>
          <a:lstStyle/>
          <a:p>
            <a:r>
              <a:rPr lang="en-US" sz="1750" dirty="0">
                <a:solidFill>
                  <a:srgbClr val="272525"/>
                </a:solidFill>
                <a:latin typeface="Montserrat" pitchFamily="34" charset="0"/>
                <a:ea typeface="Montserrat" pitchFamily="34" charset="-122"/>
                <a:cs typeface="Montserrat" pitchFamily="34" charset="-120"/>
              </a:rPr>
              <a:t>Utilized to create visual </a:t>
            </a:r>
          </a:p>
          <a:p>
            <a:r>
              <a:rPr lang="en-US" sz="1750" dirty="0">
                <a:solidFill>
                  <a:srgbClr val="272525"/>
                </a:solidFill>
                <a:latin typeface="Montserrat" pitchFamily="34" charset="0"/>
                <a:ea typeface="Montserrat" pitchFamily="34" charset="-122"/>
                <a:cs typeface="Montserrat" pitchFamily="34" charset="-120"/>
              </a:rPr>
              <a:t>representations of data findings for </a:t>
            </a:r>
          </a:p>
          <a:p>
            <a:r>
              <a:rPr lang="en-US" sz="1750" dirty="0">
                <a:solidFill>
                  <a:srgbClr val="272525"/>
                </a:solidFill>
                <a:latin typeface="Montserrat" pitchFamily="34" charset="0"/>
                <a:ea typeface="Montserrat" pitchFamily="34" charset="-122"/>
                <a:cs typeface="Montserrat" pitchFamily="34" charset="-120"/>
              </a:rPr>
              <a:t>effective communication.</a:t>
            </a:r>
          </a:p>
          <a:p>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2442</TotalTime>
  <Words>3645</Words>
  <Application>Microsoft Office PowerPoint</Application>
  <PresentationFormat>Custom</PresentationFormat>
  <Paragraphs>694</Paragraphs>
  <Slides>56</Slides>
  <Notes>56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56</vt:i4>
      </vt:variant>
    </vt:vector>
  </HeadingPairs>
  <TitlesOfParts>
    <vt:vector size="62" baseType="lpstr">
      <vt:lpstr>Arial</vt:lpstr>
      <vt:lpstr>Barlow</vt:lpstr>
      <vt:lpstr>Epilogue</vt:lpstr>
      <vt:lpstr>Fraunces</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Shivangi Gupta</cp:lastModifiedBy>
  <cp:revision>68</cp:revision>
  <dcterms:created xsi:type="dcterms:W3CDTF">2024-03-06T19:01:26Z</dcterms:created>
  <dcterms:modified xsi:type="dcterms:W3CDTF">2024-09-26T10:15:28Z</dcterms:modified>
</cp:coreProperties>
</file>